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tableStyles.xml" ContentType="application/vnd.openxmlformats-officedocument.presentationml.tableStyle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diagrams/drawing3.xml" ContentType="application/vnd.ms-office.drawingml.diagramDrawing+xml"/>
  <Override PartName="/ppt/notesSlides/notesSlide68.xml" ContentType="application/vnd.openxmlformats-officedocument.presentationml.notesSlide+xml"/>
  <Override PartName="/ppt/notesSlides/notesSlide79.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notesSlides/notesSlide39.xml" ContentType="application/vnd.openxmlformats-officedocument.presentationml.notesSlide+xml"/>
  <Override PartName="/ppt/diagrams/quickStyle3.xml" ContentType="application/vnd.openxmlformats-officedocument.drawingml.diagramStyl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46.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slideLayouts/slideLayout14.xml" ContentType="application/vnd.openxmlformats-officedocument.presentationml.slideLayout+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53.xml" ContentType="application/vnd.openxmlformats-officedocument.presentationml.notesSlide+xml"/>
  <Override PartName="/ppt/notesSlides/notesSlide71.xml" ContentType="application/vnd.openxmlformats-officedocument.presentationml.notesSlide+xml"/>
  <Override PartName="/ppt/notesSlides/notesSlide82.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diagrams/layout2.xml" ContentType="application/vnd.openxmlformats-officedocument.drawingml.diagramLayout+xml"/>
  <Override PartName="/ppt/diagrams/data3.xml" ContentType="application/vnd.openxmlformats-officedocument.drawingml.diagramData+xml"/>
  <Override PartName="/ppt/slides/slide49.xml" ContentType="application/vnd.openxmlformats-officedocument.presentationml.slide+xml"/>
  <Override PartName="/ppt/slides/slide7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ppt/notesSlides/notesSlide69.xml" ContentType="application/vnd.openxmlformats-officedocument.presentationml.notesSl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notesSlides/notesSlide76.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Layouts/slideLayout15.xml" ContentType="application/vnd.openxmlformats-officedocument.presentationml.slideLayout+xml"/>
  <Override PartName="/ppt/notesSlides/notesSlide18.xml" ContentType="application/vnd.openxmlformats-officedocument.presentationml.notesSlide+xml"/>
  <Override PartName="/ppt/notesSlides/notesSlide36.xml" ContentType="application/vnd.openxmlformats-officedocument.presentationml.notesSlide+xml"/>
  <Override PartName="/ppt/notesSlides/notesSlide65.xml" ContentType="application/vnd.openxmlformats-officedocument.presentationml.notesSlide+xml"/>
  <Override PartName="/ppt/notesSlides/notesSlide83.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72.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diagrams/layout3.xml" ContentType="application/vnd.openxmlformats-officedocument.drawingml.diagramLayout+xml"/>
  <Override PartName="/ppt/notesSlides/notesSlide50.xml" ContentType="application/vnd.openxmlformats-officedocument.presentationml.notesSlide+xml"/>
  <Override PartName="/ppt/slides/slide7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notesSlides/notesSlide1.xml" ContentType="application/vnd.openxmlformats-officedocument.presentationml.notesSlide+xml"/>
  <Override PartName="/ppt/diagrams/colors2.xml" ContentType="application/vnd.openxmlformats-officedocument.drawingml.diagramColors+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diagrams/drawing1.xml" ContentType="application/vnd.ms-office.drawingml.diagramDrawing+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slideLayouts/slideLayout16.xml" ContentType="application/vnd.openxmlformats-officedocument.presentationml.slideLayout+xml"/>
  <Override PartName="/ppt/diagrams/quickStyle1.xml" ContentType="application/vnd.openxmlformats-officedocument.drawingml.diagramStyle+xml"/>
  <Override PartName="/ppt/notesSlides/notesSlide37.xml" ContentType="application/vnd.openxmlformats-officedocument.presentationml.notesSlide+xml"/>
  <Override PartName="/ppt/notesSlides/notesSlide55.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80.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slides/slide29.xml" ContentType="application/vnd.openxmlformats-officedocument.presentationml.slide+xml"/>
  <Override PartName="/ppt/slides/slide76.xml" ContentType="application/vnd.openxmlformats-officedocument.presentationml.slide+xml"/>
  <Override PartName="/ppt/diagrams/drawing2.xml" ContentType="application/vnd.ms-office.drawingml.diagramDrawing+xml"/>
  <Override PartName="/ppt/notesSlides/notesSlide78.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diagrams/quickStyle2.xml" ContentType="application/vnd.openxmlformats-officedocument.drawingml.diagramStyle+xml"/>
  <Override PartName="/ppt/notesSlides/notesSlide67.xml" ContentType="application/vnd.openxmlformats-officedocument.presentationml.notesSlide+xml"/>
  <Override PartName="/ppt/slides/slide43.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slides/slide32.xml" ContentType="application/vnd.openxmlformats-officedocument.presentationml.slide+xml"/>
  <Override PartName="/ppt/notesSlides/notesSlide34.xml" ContentType="application/vnd.openxmlformats-officedocument.presentationml.notesSlide+xml"/>
  <Override PartName="/ppt/notesSlides/notesSlide81.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notesSlides/notesSlide23.xml" ContentType="application/vnd.openxmlformats-officedocument.presentationml.notesSlide+xml"/>
  <Override PartName="/ppt/notesSlides/notesSlide70.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6"/>
  </p:notesMasterIdLst>
  <p:sldIdLst>
    <p:sldId id="256" r:id="rId3"/>
    <p:sldId id="283" r:id="rId4"/>
    <p:sldId id="259" r:id="rId5"/>
    <p:sldId id="261" r:id="rId6"/>
    <p:sldId id="262" r:id="rId7"/>
    <p:sldId id="291" r:id="rId8"/>
    <p:sldId id="276" r:id="rId9"/>
    <p:sldId id="394" r:id="rId10"/>
    <p:sldId id="260" r:id="rId11"/>
    <p:sldId id="273" r:id="rId12"/>
    <p:sldId id="384" r:id="rId13"/>
    <p:sldId id="292" r:id="rId14"/>
    <p:sldId id="401" r:id="rId15"/>
    <p:sldId id="395" r:id="rId16"/>
    <p:sldId id="369" r:id="rId17"/>
    <p:sldId id="293" r:id="rId18"/>
    <p:sldId id="294" r:id="rId19"/>
    <p:sldId id="361" r:id="rId20"/>
    <p:sldId id="381" r:id="rId21"/>
    <p:sldId id="295" r:id="rId22"/>
    <p:sldId id="382" r:id="rId23"/>
    <p:sldId id="402" r:id="rId24"/>
    <p:sldId id="314" r:id="rId25"/>
    <p:sldId id="324" r:id="rId26"/>
    <p:sldId id="296" r:id="rId27"/>
    <p:sldId id="370" r:id="rId28"/>
    <p:sldId id="371" r:id="rId29"/>
    <p:sldId id="305" r:id="rId30"/>
    <p:sldId id="396" r:id="rId31"/>
    <p:sldId id="306" r:id="rId32"/>
    <p:sldId id="308" r:id="rId33"/>
    <p:sldId id="312" r:id="rId34"/>
    <p:sldId id="374" r:id="rId35"/>
    <p:sldId id="375" r:id="rId36"/>
    <p:sldId id="376" r:id="rId37"/>
    <p:sldId id="377" r:id="rId38"/>
    <p:sldId id="397" r:id="rId39"/>
    <p:sldId id="400" r:id="rId40"/>
    <p:sldId id="378" r:id="rId41"/>
    <p:sldId id="379" r:id="rId42"/>
    <p:sldId id="380" r:id="rId43"/>
    <p:sldId id="398" r:id="rId44"/>
    <p:sldId id="399" r:id="rId45"/>
    <p:sldId id="307" r:id="rId46"/>
    <p:sldId id="315" r:id="rId47"/>
    <p:sldId id="356" r:id="rId48"/>
    <p:sldId id="325" r:id="rId49"/>
    <p:sldId id="327" r:id="rId50"/>
    <p:sldId id="320" r:id="rId51"/>
    <p:sldId id="326" r:id="rId52"/>
    <p:sldId id="322" r:id="rId53"/>
    <p:sldId id="332" r:id="rId54"/>
    <p:sldId id="329" r:id="rId55"/>
    <p:sldId id="346" r:id="rId56"/>
    <p:sldId id="331" r:id="rId57"/>
    <p:sldId id="359" r:id="rId58"/>
    <p:sldId id="347" r:id="rId59"/>
    <p:sldId id="363" r:id="rId60"/>
    <p:sldId id="348" r:id="rId61"/>
    <p:sldId id="364" r:id="rId62"/>
    <p:sldId id="365" r:id="rId63"/>
    <p:sldId id="338" r:id="rId64"/>
    <p:sldId id="366" r:id="rId65"/>
    <p:sldId id="339" r:id="rId66"/>
    <p:sldId id="342" r:id="rId67"/>
    <p:sldId id="368" r:id="rId68"/>
    <p:sldId id="367" r:id="rId69"/>
    <p:sldId id="288" r:id="rId70"/>
    <p:sldId id="372" r:id="rId71"/>
    <p:sldId id="373" r:id="rId72"/>
    <p:sldId id="290" r:id="rId73"/>
    <p:sldId id="383" r:id="rId74"/>
    <p:sldId id="385" r:id="rId75"/>
    <p:sldId id="387" r:id="rId76"/>
    <p:sldId id="386" r:id="rId77"/>
    <p:sldId id="388" r:id="rId78"/>
    <p:sldId id="389" r:id="rId79"/>
    <p:sldId id="390" r:id="rId80"/>
    <p:sldId id="391" r:id="rId81"/>
    <p:sldId id="392" r:id="rId82"/>
    <p:sldId id="393" r:id="rId83"/>
    <p:sldId id="404" r:id="rId84"/>
    <p:sldId id="403" r:id="rId85"/>
  </p:sldIdLst>
  <p:sldSz cx="9144000" cy="6858000" type="screen4x3"/>
  <p:notesSz cx="6797675" cy="9872663"/>
  <p:defaultTextStyle>
    <a:defPPr>
      <a:defRPr lang="en-GB"/>
    </a:defPPr>
    <a:lvl1pPr algn="l" rtl="0" fontAlgn="base">
      <a:spcBef>
        <a:spcPct val="0"/>
      </a:spcBef>
      <a:spcAft>
        <a:spcPct val="0"/>
      </a:spcAft>
      <a:defRPr sz="1400" kern="1200">
        <a:solidFill>
          <a:schemeClr val="tx1"/>
        </a:solidFill>
        <a:latin typeface="Arial" charset="0"/>
        <a:ea typeface="+mn-ea"/>
        <a:cs typeface="Arial" charset="0"/>
      </a:defRPr>
    </a:lvl1pPr>
    <a:lvl2pPr marL="457200" algn="l" rtl="0" fontAlgn="base">
      <a:spcBef>
        <a:spcPct val="0"/>
      </a:spcBef>
      <a:spcAft>
        <a:spcPct val="0"/>
      </a:spcAft>
      <a:defRPr sz="1400" kern="1200">
        <a:solidFill>
          <a:schemeClr val="tx1"/>
        </a:solidFill>
        <a:latin typeface="Arial" charset="0"/>
        <a:ea typeface="+mn-ea"/>
        <a:cs typeface="Arial" charset="0"/>
      </a:defRPr>
    </a:lvl2pPr>
    <a:lvl3pPr marL="914400" algn="l" rtl="0" fontAlgn="base">
      <a:spcBef>
        <a:spcPct val="0"/>
      </a:spcBef>
      <a:spcAft>
        <a:spcPct val="0"/>
      </a:spcAft>
      <a:defRPr sz="1400" kern="1200">
        <a:solidFill>
          <a:schemeClr val="tx1"/>
        </a:solidFill>
        <a:latin typeface="Arial" charset="0"/>
        <a:ea typeface="+mn-ea"/>
        <a:cs typeface="Arial" charset="0"/>
      </a:defRPr>
    </a:lvl3pPr>
    <a:lvl4pPr marL="1371600" algn="l" rtl="0" fontAlgn="base">
      <a:spcBef>
        <a:spcPct val="0"/>
      </a:spcBef>
      <a:spcAft>
        <a:spcPct val="0"/>
      </a:spcAft>
      <a:defRPr sz="1400" kern="1200">
        <a:solidFill>
          <a:schemeClr val="tx1"/>
        </a:solidFill>
        <a:latin typeface="Arial" charset="0"/>
        <a:ea typeface="+mn-ea"/>
        <a:cs typeface="Arial" charset="0"/>
      </a:defRPr>
    </a:lvl4pPr>
    <a:lvl5pPr marL="1828800" algn="l" rtl="0" fontAlgn="base">
      <a:spcBef>
        <a:spcPct val="0"/>
      </a:spcBef>
      <a:spcAft>
        <a:spcPct val="0"/>
      </a:spcAft>
      <a:defRPr sz="1400" kern="1200">
        <a:solidFill>
          <a:schemeClr val="tx1"/>
        </a:solidFill>
        <a:latin typeface="Arial" charset="0"/>
        <a:ea typeface="+mn-ea"/>
        <a:cs typeface="Arial" charset="0"/>
      </a:defRPr>
    </a:lvl5pPr>
    <a:lvl6pPr marL="2286000" algn="l" defTabSz="914400" rtl="0" eaLnBrk="1" latinLnBrk="0" hangingPunct="1">
      <a:defRPr sz="1400" kern="1200">
        <a:solidFill>
          <a:schemeClr val="tx1"/>
        </a:solidFill>
        <a:latin typeface="Arial" charset="0"/>
        <a:ea typeface="+mn-ea"/>
        <a:cs typeface="Arial" charset="0"/>
      </a:defRPr>
    </a:lvl6pPr>
    <a:lvl7pPr marL="2743200" algn="l" defTabSz="914400" rtl="0" eaLnBrk="1" latinLnBrk="0" hangingPunct="1">
      <a:defRPr sz="1400" kern="1200">
        <a:solidFill>
          <a:schemeClr val="tx1"/>
        </a:solidFill>
        <a:latin typeface="Arial" charset="0"/>
        <a:ea typeface="+mn-ea"/>
        <a:cs typeface="Arial" charset="0"/>
      </a:defRPr>
    </a:lvl7pPr>
    <a:lvl8pPr marL="3200400" algn="l" defTabSz="914400" rtl="0" eaLnBrk="1" latinLnBrk="0" hangingPunct="1">
      <a:defRPr sz="1400" kern="1200">
        <a:solidFill>
          <a:schemeClr val="tx1"/>
        </a:solidFill>
        <a:latin typeface="Arial" charset="0"/>
        <a:ea typeface="+mn-ea"/>
        <a:cs typeface="Arial" charset="0"/>
      </a:defRPr>
    </a:lvl8pPr>
    <a:lvl9pPr marL="3657600" algn="l" defTabSz="914400" rtl="0" eaLnBrk="1" latinLnBrk="0" hangingPunct="1">
      <a:defRPr sz="1400"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FF7C80"/>
    <a:srgbClr val="FF3300"/>
    <a:srgbClr val="FF6600"/>
    <a:srgbClr val="FF9933"/>
    <a:srgbClr val="FFCC00"/>
    <a:srgbClr val="FFFF66"/>
    <a:srgbClr val="CC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167" autoAdjust="0"/>
  </p:normalViewPr>
  <p:slideViewPr>
    <p:cSldViewPr>
      <p:cViewPr varScale="1">
        <p:scale>
          <a:sx n="63" d="100"/>
          <a:sy n="63" d="100"/>
        </p:scale>
        <p:origin x="-1290" y="-96"/>
      </p:cViewPr>
      <p:guideLst>
        <p:guide orient="horz" pos="2160"/>
        <p:guide pos="2880"/>
      </p:guideLst>
    </p:cSldViewPr>
  </p:slideViewPr>
  <p:notesTextViewPr>
    <p:cViewPr>
      <p:scale>
        <a:sx n="100" d="100"/>
        <a:sy n="100" d="100"/>
      </p:scale>
      <p:origin x="0" y="0"/>
    </p:cViewPr>
  </p:notesTextViewPr>
  <p:notesViewPr>
    <p:cSldViewPr>
      <p:cViewPr varScale="1">
        <p:scale>
          <a:sx n="33" d="100"/>
          <a:sy n="33" d="100"/>
        </p:scale>
        <p:origin x="-1560" y="-96"/>
      </p:cViewPr>
      <p:guideLst>
        <p:guide orient="horz" pos="3109"/>
        <p:guide pos="214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tableStyles" Target="tableStyle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67F980-44AA-45BB-81D9-68856BF35249}" type="doc">
      <dgm:prSet loTypeId="urn:microsoft.com/office/officeart/2005/8/layout/cycle4" loCatId="relationship" qsTypeId="urn:microsoft.com/office/officeart/2005/8/quickstyle/simple1#1" qsCatId="simple" csTypeId="urn:microsoft.com/office/officeart/2005/8/colors/accent1_2#1" csCatId="accent1" phldr="1"/>
      <dgm:spPr/>
      <dgm:t>
        <a:bodyPr/>
        <a:lstStyle/>
        <a:p>
          <a:endParaRPr lang="en-GB"/>
        </a:p>
      </dgm:t>
    </dgm:pt>
    <dgm:pt modelId="{16BC462C-571F-47EA-94EA-5D856D9DA388}">
      <dgm:prSet phldrT="[Text]"/>
      <dgm:spPr>
        <a:solidFill>
          <a:schemeClr val="tx1"/>
        </a:solidFill>
      </dgm:spPr>
      <dgm:t>
        <a:bodyPr/>
        <a:lstStyle/>
        <a:p>
          <a:r>
            <a:rPr lang="en-GB" b="1" dirty="0" smtClean="0"/>
            <a:t>TASTE</a:t>
          </a:r>
          <a:endParaRPr lang="en-GB" b="1" dirty="0"/>
        </a:p>
      </dgm:t>
    </dgm:pt>
    <dgm:pt modelId="{20466DF6-6704-44F4-8A2F-37728A3E8CB1}" type="parTrans" cxnId="{94B98B1D-B647-45C7-BEEA-5950F33C30DE}">
      <dgm:prSet/>
      <dgm:spPr/>
      <dgm:t>
        <a:bodyPr/>
        <a:lstStyle/>
        <a:p>
          <a:endParaRPr lang="en-GB"/>
        </a:p>
      </dgm:t>
    </dgm:pt>
    <dgm:pt modelId="{257E76F0-D9AC-46A6-BB92-91307073636F}" type="sibTrans" cxnId="{94B98B1D-B647-45C7-BEEA-5950F33C30DE}">
      <dgm:prSet/>
      <dgm:spPr/>
      <dgm:t>
        <a:bodyPr/>
        <a:lstStyle/>
        <a:p>
          <a:endParaRPr lang="en-GB"/>
        </a:p>
      </dgm:t>
    </dgm:pt>
    <dgm:pt modelId="{84EC3C15-8FB8-4B59-918A-8D2CC55F93AD}">
      <dgm:prSet phldrT="[Text]"/>
      <dgm:spPr>
        <a:solidFill>
          <a:schemeClr val="tx1"/>
        </a:solidFill>
      </dgm:spPr>
      <dgm:t>
        <a:bodyPr/>
        <a:lstStyle/>
        <a:p>
          <a:r>
            <a:rPr lang="en-GB" b="1" dirty="0" smtClean="0"/>
            <a:t>NATURAL</a:t>
          </a:r>
          <a:endParaRPr lang="en-GB" b="1" dirty="0"/>
        </a:p>
      </dgm:t>
    </dgm:pt>
    <dgm:pt modelId="{BC016F8C-7356-4854-9AF2-EED3894F9B0E}" type="parTrans" cxnId="{FF863644-A0E7-44CB-B6D4-712CE9F849D5}">
      <dgm:prSet/>
      <dgm:spPr/>
      <dgm:t>
        <a:bodyPr/>
        <a:lstStyle/>
        <a:p>
          <a:endParaRPr lang="en-GB"/>
        </a:p>
      </dgm:t>
    </dgm:pt>
    <dgm:pt modelId="{7BA2A100-BE31-4275-982A-52405983E4C4}" type="sibTrans" cxnId="{FF863644-A0E7-44CB-B6D4-712CE9F849D5}">
      <dgm:prSet/>
      <dgm:spPr/>
      <dgm:t>
        <a:bodyPr/>
        <a:lstStyle/>
        <a:p>
          <a:endParaRPr lang="en-GB"/>
        </a:p>
      </dgm:t>
    </dgm:pt>
    <dgm:pt modelId="{2B247C9F-378D-402A-BDC6-16BD246FF7F6}">
      <dgm:prSet phldrT="[Text]"/>
      <dgm:spPr>
        <a:solidFill>
          <a:schemeClr val="tx1"/>
        </a:solidFill>
      </dgm:spPr>
      <dgm:t>
        <a:bodyPr/>
        <a:lstStyle/>
        <a:p>
          <a:r>
            <a:rPr lang="en-GB" b="1" dirty="0" smtClean="0"/>
            <a:t>CONTROL</a:t>
          </a:r>
        </a:p>
      </dgm:t>
    </dgm:pt>
    <dgm:pt modelId="{EC8803B4-BECF-4E47-9EF3-E01758AE9C51}" type="parTrans" cxnId="{7979C4EF-43B6-4B16-ACC2-D519DEC54DE1}">
      <dgm:prSet/>
      <dgm:spPr/>
      <dgm:t>
        <a:bodyPr/>
        <a:lstStyle/>
        <a:p>
          <a:endParaRPr lang="en-GB"/>
        </a:p>
      </dgm:t>
    </dgm:pt>
    <dgm:pt modelId="{7C30636B-9400-47F7-8FDF-DEF4249634E1}" type="sibTrans" cxnId="{7979C4EF-43B6-4B16-ACC2-D519DEC54DE1}">
      <dgm:prSet/>
      <dgm:spPr/>
      <dgm:t>
        <a:bodyPr/>
        <a:lstStyle/>
        <a:p>
          <a:endParaRPr lang="en-GB"/>
        </a:p>
      </dgm:t>
    </dgm:pt>
    <dgm:pt modelId="{11BA47EF-782A-4D0E-94F1-B1B029ACBB21}">
      <dgm:prSet/>
      <dgm:spPr>
        <a:solidFill>
          <a:schemeClr val="tx1"/>
        </a:solidFill>
      </dgm:spPr>
      <dgm:t>
        <a:bodyPr/>
        <a:lstStyle/>
        <a:p>
          <a:r>
            <a:rPr lang="en-GB" b="1" dirty="0" smtClean="0"/>
            <a:t>SMELL</a:t>
          </a:r>
        </a:p>
      </dgm:t>
    </dgm:pt>
    <dgm:pt modelId="{94D39308-1395-4422-A1A8-6B1576887A37}" type="parTrans" cxnId="{75C7073F-0056-40AB-B238-6A94910C1CD7}">
      <dgm:prSet/>
      <dgm:spPr/>
      <dgm:t>
        <a:bodyPr/>
        <a:lstStyle/>
        <a:p>
          <a:endParaRPr lang="en-GB"/>
        </a:p>
      </dgm:t>
    </dgm:pt>
    <dgm:pt modelId="{4FEC97B4-71E6-43E8-A61F-D23B53014437}" type="sibTrans" cxnId="{75C7073F-0056-40AB-B238-6A94910C1CD7}">
      <dgm:prSet/>
      <dgm:spPr/>
      <dgm:t>
        <a:bodyPr/>
        <a:lstStyle/>
        <a:p>
          <a:endParaRPr lang="en-GB"/>
        </a:p>
      </dgm:t>
    </dgm:pt>
    <dgm:pt modelId="{A057F3D9-52C6-488E-B853-35CBDF408991}" type="pres">
      <dgm:prSet presAssocID="{8C67F980-44AA-45BB-81D9-68856BF35249}" presName="cycleMatrixDiagram" presStyleCnt="0">
        <dgm:presLayoutVars>
          <dgm:chMax val="1"/>
          <dgm:dir/>
          <dgm:animLvl val="lvl"/>
          <dgm:resizeHandles val="exact"/>
        </dgm:presLayoutVars>
      </dgm:prSet>
      <dgm:spPr/>
      <dgm:t>
        <a:bodyPr/>
        <a:lstStyle/>
        <a:p>
          <a:endParaRPr lang="en-GB"/>
        </a:p>
      </dgm:t>
    </dgm:pt>
    <dgm:pt modelId="{C736E7F9-D0BC-4EE1-9C29-BEA6860D28B5}" type="pres">
      <dgm:prSet presAssocID="{8C67F980-44AA-45BB-81D9-68856BF35249}" presName="children" presStyleCnt="0"/>
      <dgm:spPr/>
    </dgm:pt>
    <dgm:pt modelId="{32A72223-AF01-433F-A4FB-37CBF56897D8}" type="pres">
      <dgm:prSet presAssocID="{8C67F980-44AA-45BB-81D9-68856BF35249}" presName="childPlaceholder" presStyleCnt="0"/>
      <dgm:spPr/>
    </dgm:pt>
    <dgm:pt modelId="{E16A566C-AC19-47BC-AC58-4EFF61D7FA53}" type="pres">
      <dgm:prSet presAssocID="{8C67F980-44AA-45BB-81D9-68856BF35249}" presName="circle" presStyleCnt="0"/>
      <dgm:spPr/>
    </dgm:pt>
    <dgm:pt modelId="{DAEED4E2-9798-4603-ADCB-6BEE1BBE2484}" type="pres">
      <dgm:prSet presAssocID="{8C67F980-44AA-45BB-81D9-68856BF35249}" presName="quadrant1" presStyleLbl="node1" presStyleIdx="0" presStyleCnt="4" custScaleX="113210">
        <dgm:presLayoutVars>
          <dgm:chMax val="1"/>
          <dgm:bulletEnabled val="1"/>
        </dgm:presLayoutVars>
      </dgm:prSet>
      <dgm:spPr>
        <a:solidFill>
          <a:schemeClr val="tx1"/>
        </a:solidFill>
      </dgm:spPr>
      <dgm:t>
        <a:bodyPr/>
        <a:lstStyle/>
        <a:p>
          <a:endParaRPr lang="en-GB"/>
        </a:p>
      </dgm:t>
    </dgm:pt>
    <dgm:pt modelId="{C87993A9-1DBB-4232-A2DC-FD5AC09D66CB}" type="pres">
      <dgm:prSet presAssocID="{8C67F980-44AA-45BB-81D9-68856BF35249}" presName="quadrant2" presStyleLbl="node1" presStyleIdx="1" presStyleCnt="4" custScaleX="114581" custLinFactNeighborX="7493">
        <dgm:presLayoutVars>
          <dgm:chMax val="1"/>
          <dgm:bulletEnabled val="1"/>
        </dgm:presLayoutVars>
      </dgm:prSet>
      <dgm:spPr>
        <a:solidFill>
          <a:schemeClr val="tx1"/>
        </a:solidFill>
      </dgm:spPr>
      <dgm:t>
        <a:bodyPr/>
        <a:lstStyle/>
        <a:p>
          <a:endParaRPr lang="en-GB"/>
        </a:p>
      </dgm:t>
    </dgm:pt>
    <dgm:pt modelId="{96CC56E9-C107-4609-8438-43381201860F}" type="pres">
      <dgm:prSet presAssocID="{8C67F980-44AA-45BB-81D9-68856BF35249}" presName="quadrant3" presStyleLbl="node1" presStyleIdx="2" presStyleCnt="4" custScaleX="114581" custLinFactNeighborX="7493">
        <dgm:presLayoutVars>
          <dgm:chMax val="1"/>
          <dgm:bulletEnabled val="1"/>
        </dgm:presLayoutVars>
      </dgm:prSet>
      <dgm:spPr>
        <a:solidFill>
          <a:schemeClr val="tx1"/>
        </a:solidFill>
      </dgm:spPr>
      <dgm:t>
        <a:bodyPr/>
        <a:lstStyle/>
        <a:p>
          <a:endParaRPr lang="en-GB"/>
        </a:p>
      </dgm:t>
    </dgm:pt>
    <dgm:pt modelId="{13651F1C-54BD-49FB-B589-2B2B96879F07}" type="pres">
      <dgm:prSet presAssocID="{8C67F980-44AA-45BB-81D9-68856BF35249}" presName="quadrant4" presStyleLbl="node1" presStyleIdx="3" presStyleCnt="4" custScaleX="113210">
        <dgm:presLayoutVars>
          <dgm:chMax val="1"/>
          <dgm:bulletEnabled val="1"/>
        </dgm:presLayoutVars>
      </dgm:prSet>
      <dgm:spPr>
        <a:solidFill>
          <a:schemeClr val="tx1"/>
        </a:solidFill>
      </dgm:spPr>
      <dgm:t>
        <a:bodyPr/>
        <a:lstStyle/>
        <a:p>
          <a:endParaRPr lang="en-GB"/>
        </a:p>
      </dgm:t>
    </dgm:pt>
    <dgm:pt modelId="{DDB17958-1785-492E-B37F-C48A9864B712}" type="pres">
      <dgm:prSet presAssocID="{8C67F980-44AA-45BB-81D9-68856BF35249}" presName="quadrantPlaceholder" presStyleCnt="0"/>
      <dgm:spPr/>
    </dgm:pt>
    <dgm:pt modelId="{7847B49D-FC44-4990-BB3A-342E2D8F2E9E}" type="pres">
      <dgm:prSet presAssocID="{8C67F980-44AA-45BB-81D9-68856BF35249}" presName="center1" presStyleLbl="fgShp" presStyleIdx="0" presStyleCnt="2" custLinFactNeighborX="9055"/>
      <dgm:spPr>
        <a:solidFill>
          <a:srgbClr val="FFFF00"/>
        </a:solidFill>
        <a:ln>
          <a:noFill/>
        </a:ln>
      </dgm:spPr>
      <dgm:t>
        <a:bodyPr/>
        <a:lstStyle/>
        <a:p>
          <a:endParaRPr lang="en-GB"/>
        </a:p>
      </dgm:t>
    </dgm:pt>
    <dgm:pt modelId="{26B9EA39-F0CA-4919-B2A0-45651CF9FB59}" type="pres">
      <dgm:prSet presAssocID="{8C67F980-44AA-45BB-81D9-68856BF35249}" presName="center2" presStyleLbl="fgShp" presStyleIdx="1" presStyleCnt="2" custLinFactNeighborX="9055"/>
      <dgm:spPr>
        <a:solidFill>
          <a:srgbClr val="FFFF00"/>
        </a:solidFill>
        <a:ln>
          <a:noFill/>
        </a:ln>
      </dgm:spPr>
    </dgm:pt>
  </dgm:ptLst>
  <dgm:cxnLst>
    <dgm:cxn modelId="{7979C4EF-43B6-4B16-ACC2-D519DEC54DE1}" srcId="{8C67F980-44AA-45BB-81D9-68856BF35249}" destId="{2B247C9F-378D-402A-BDC6-16BD246FF7F6}" srcOrd="2" destOrd="0" parTransId="{EC8803B4-BECF-4E47-9EF3-E01758AE9C51}" sibTransId="{7C30636B-9400-47F7-8FDF-DEF4249634E1}"/>
    <dgm:cxn modelId="{4B194CDF-605F-4905-9C62-3BB1ED846A63}" type="presOf" srcId="{2B247C9F-378D-402A-BDC6-16BD246FF7F6}" destId="{96CC56E9-C107-4609-8438-43381201860F}" srcOrd="0" destOrd="0" presId="urn:microsoft.com/office/officeart/2005/8/layout/cycle4"/>
    <dgm:cxn modelId="{5F8B0CB7-1FBB-48BB-8AAF-B1372B77B8BC}" type="presOf" srcId="{11BA47EF-782A-4D0E-94F1-B1B029ACBB21}" destId="{13651F1C-54BD-49FB-B589-2B2B96879F07}" srcOrd="0" destOrd="0" presId="urn:microsoft.com/office/officeart/2005/8/layout/cycle4"/>
    <dgm:cxn modelId="{94B98B1D-B647-45C7-BEEA-5950F33C30DE}" srcId="{8C67F980-44AA-45BB-81D9-68856BF35249}" destId="{16BC462C-571F-47EA-94EA-5D856D9DA388}" srcOrd="0" destOrd="0" parTransId="{20466DF6-6704-44F4-8A2F-37728A3E8CB1}" sibTransId="{257E76F0-D9AC-46A6-BB92-91307073636F}"/>
    <dgm:cxn modelId="{1C3542C0-0D83-456B-BD5B-6B13710307DF}" type="presOf" srcId="{16BC462C-571F-47EA-94EA-5D856D9DA388}" destId="{DAEED4E2-9798-4603-ADCB-6BEE1BBE2484}" srcOrd="0" destOrd="0" presId="urn:microsoft.com/office/officeart/2005/8/layout/cycle4"/>
    <dgm:cxn modelId="{F744C88A-C45E-426E-88DC-41E2E8FF6C3B}" type="presOf" srcId="{84EC3C15-8FB8-4B59-918A-8D2CC55F93AD}" destId="{C87993A9-1DBB-4232-A2DC-FD5AC09D66CB}" srcOrd="0" destOrd="0" presId="urn:microsoft.com/office/officeart/2005/8/layout/cycle4"/>
    <dgm:cxn modelId="{FF863644-A0E7-44CB-B6D4-712CE9F849D5}" srcId="{8C67F980-44AA-45BB-81D9-68856BF35249}" destId="{84EC3C15-8FB8-4B59-918A-8D2CC55F93AD}" srcOrd="1" destOrd="0" parTransId="{BC016F8C-7356-4854-9AF2-EED3894F9B0E}" sibTransId="{7BA2A100-BE31-4275-982A-52405983E4C4}"/>
    <dgm:cxn modelId="{2B3603CC-7361-4DAF-985A-A65C531EAE99}" type="presOf" srcId="{8C67F980-44AA-45BB-81D9-68856BF35249}" destId="{A057F3D9-52C6-488E-B853-35CBDF408991}" srcOrd="0" destOrd="0" presId="urn:microsoft.com/office/officeart/2005/8/layout/cycle4"/>
    <dgm:cxn modelId="{75C7073F-0056-40AB-B238-6A94910C1CD7}" srcId="{8C67F980-44AA-45BB-81D9-68856BF35249}" destId="{11BA47EF-782A-4D0E-94F1-B1B029ACBB21}" srcOrd="3" destOrd="0" parTransId="{94D39308-1395-4422-A1A8-6B1576887A37}" sibTransId="{4FEC97B4-71E6-43E8-A61F-D23B53014437}"/>
    <dgm:cxn modelId="{A4980C68-465D-4D42-9E09-89A17F174496}" type="presParOf" srcId="{A057F3D9-52C6-488E-B853-35CBDF408991}" destId="{C736E7F9-D0BC-4EE1-9C29-BEA6860D28B5}" srcOrd="0" destOrd="0" presId="urn:microsoft.com/office/officeart/2005/8/layout/cycle4"/>
    <dgm:cxn modelId="{F47C6F8C-BA40-44FA-95BA-9AE46CB38C2A}" type="presParOf" srcId="{C736E7F9-D0BC-4EE1-9C29-BEA6860D28B5}" destId="{32A72223-AF01-433F-A4FB-37CBF56897D8}" srcOrd="0" destOrd="0" presId="urn:microsoft.com/office/officeart/2005/8/layout/cycle4"/>
    <dgm:cxn modelId="{E4D7E4F4-8A68-4396-B8BB-2DB88E29BD2E}" type="presParOf" srcId="{A057F3D9-52C6-488E-B853-35CBDF408991}" destId="{E16A566C-AC19-47BC-AC58-4EFF61D7FA53}" srcOrd="1" destOrd="0" presId="urn:microsoft.com/office/officeart/2005/8/layout/cycle4"/>
    <dgm:cxn modelId="{F1C65058-270F-4748-8C84-E5207E2D1F76}" type="presParOf" srcId="{E16A566C-AC19-47BC-AC58-4EFF61D7FA53}" destId="{DAEED4E2-9798-4603-ADCB-6BEE1BBE2484}" srcOrd="0" destOrd="0" presId="urn:microsoft.com/office/officeart/2005/8/layout/cycle4"/>
    <dgm:cxn modelId="{B9E736B9-45B1-4CF7-9918-591A7B37603D}" type="presParOf" srcId="{E16A566C-AC19-47BC-AC58-4EFF61D7FA53}" destId="{C87993A9-1DBB-4232-A2DC-FD5AC09D66CB}" srcOrd="1" destOrd="0" presId="urn:microsoft.com/office/officeart/2005/8/layout/cycle4"/>
    <dgm:cxn modelId="{282BB9B9-3E3E-4B15-B971-388C8BED2561}" type="presParOf" srcId="{E16A566C-AC19-47BC-AC58-4EFF61D7FA53}" destId="{96CC56E9-C107-4609-8438-43381201860F}" srcOrd="2" destOrd="0" presId="urn:microsoft.com/office/officeart/2005/8/layout/cycle4"/>
    <dgm:cxn modelId="{3D4D7CAF-252B-4BDE-95AD-76D0FF76D5EC}" type="presParOf" srcId="{E16A566C-AC19-47BC-AC58-4EFF61D7FA53}" destId="{13651F1C-54BD-49FB-B589-2B2B96879F07}" srcOrd="3" destOrd="0" presId="urn:microsoft.com/office/officeart/2005/8/layout/cycle4"/>
    <dgm:cxn modelId="{1C7B274D-568C-4575-A43A-DD1B8ADB0E63}" type="presParOf" srcId="{E16A566C-AC19-47BC-AC58-4EFF61D7FA53}" destId="{DDB17958-1785-492E-B37F-C48A9864B712}" srcOrd="4" destOrd="0" presId="urn:microsoft.com/office/officeart/2005/8/layout/cycle4"/>
    <dgm:cxn modelId="{767FD54C-A3C1-4BDB-9970-4CDBCADB5C89}" type="presParOf" srcId="{A057F3D9-52C6-488E-B853-35CBDF408991}" destId="{7847B49D-FC44-4990-BB3A-342E2D8F2E9E}" srcOrd="2" destOrd="0" presId="urn:microsoft.com/office/officeart/2005/8/layout/cycle4"/>
    <dgm:cxn modelId="{4CCADE79-D161-48C1-9553-0E7CFE211E86}" type="presParOf" srcId="{A057F3D9-52C6-488E-B853-35CBDF408991}" destId="{26B9EA39-F0CA-4919-B2A0-45651CF9FB59}" srcOrd="3" destOrd="0" presId="urn:microsoft.com/office/officeart/2005/8/layout/cycle4"/>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67F980-44AA-45BB-81D9-68856BF35249}" type="doc">
      <dgm:prSet loTypeId="urn:microsoft.com/office/officeart/2005/8/layout/cycle4" loCatId="relationship" qsTypeId="urn:microsoft.com/office/officeart/2005/8/quickstyle/simple1#2" qsCatId="simple" csTypeId="urn:microsoft.com/office/officeart/2005/8/colors/accent1_2#2" csCatId="accent1" phldr="1"/>
      <dgm:spPr/>
    </dgm:pt>
    <dgm:pt modelId="{1310C019-E62D-4490-87B0-DE57AE70A3C6}">
      <dgm:prSet phldrT="[Text]" custT="1"/>
      <dgm:spPr>
        <a:solidFill>
          <a:schemeClr val="tx1"/>
        </a:solidFill>
      </dgm:spPr>
      <dgm:t>
        <a:bodyPr/>
        <a:lstStyle/>
        <a:p>
          <a:r>
            <a:rPr lang="en-GB" sz="1800" b="1" dirty="0" smtClean="0"/>
            <a:t>TASTE</a:t>
          </a:r>
          <a:endParaRPr lang="en-GB" sz="1800" b="1" dirty="0"/>
        </a:p>
      </dgm:t>
    </dgm:pt>
    <dgm:pt modelId="{036FFF09-AA6B-423F-B390-CB74B59ACBCA}" type="parTrans" cxnId="{447EDA73-0E87-4C04-934B-3643A918FCC5}">
      <dgm:prSet/>
      <dgm:spPr/>
      <dgm:t>
        <a:bodyPr/>
        <a:lstStyle/>
        <a:p>
          <a:endParaRPr lang="en-GB"/>
        </a:p>
      </dgm:t>
    </dgm:pt>
    <dgm:pt modelId="{C87C9498-64F6-4908-B298-8FC9018B101D}" type="sibTrans" cxnId="{447EDA73-0E87-4C04-934B-3643A918FCC5}">
      <dgm:prSet/>
      <dgm:spPr/>
      <dgm:t>
        <a:bodyPr/>
        <a:lstStyle/>
        <a:p>
          <a:endParaRPr lang="en-GB"/>
        </a:p>
      </dgm:t>
    </dgm:pt>
    <dgm:pt modelId="{3881C384-3393-4D1A-B0A5-228A4261651E}">
      <dgm:prSet phldrT="[Text]" custT="1"/>
      <dgm:spPr>
        <a:solidFill>
          <a:schemeClr val="tx1"/>
        </a:solidFill>
      </dgm:spPr>
      <dgm:t>
        <a:bodyPr/>
        <a:lstStyle/>
        <a:p>
          <a:r>
            <a:rPr lang="en-GB" sz="1800" b="1" dirty="0" smtClean="0"/>
            <a:t>NATURAL</a:t>
          </a:r>
          <a:endParaRPr lang="en-GB" sz="1800" b="1" dirty="0"/>
        </a:p>
      </dgm:t>
    </dgm:pt>
    <dgm:pt modelId="{4C3F9740-8A79-4185-80D1-11CAEE985F61}" type="parTrans" cxnId="{6FB132CF-D1BD-47FB-BF07-28394F7F0EE8}">
      <dgm:prSet/>
      <dgm:spPr/>
      <dgm:t>
        <a:bodyPr/>
        <a:lstStyle/>
        <a:p>
          <a:endParaRPr lang="en-GB"/>
        </a:p>
      </dgm:t>
    </dgm:pt>
    <dgm:pt modelId="{24A07092-F117-464E-87E2-D8194DABC582}" type="sibTrans" cxnId="{6FB132CF-D1BD-47FB-BF07-28394F7F0EE8}">
      <dgm:prSet/>
      <dgm:spPr/>
      <dgm:t>
        <a:bodyPr/>
        <a:lstStyle/>
        <a:p>
          <a:endParaRPr lang="en-GB"/>
        </a:p>
      </dgm:t>
    </dgm:pt>
    <dgm:pt modelId="{1BC127F8-A59E-41E5-9111-D637DDDE1C1B}">
      <dgm:prSet phldrT="[Text]" custT="1"/>
      <dgm:spPr>
        <a:solidFill>
          <a:schemeClr val="tx1"/>
        </a:solidFill>
      </dgm:spPr>
      <dgm:t>
        <a:bodyPr/>
        <a:lstStyle/>
        <a:p>
          <a:r>
            <a:rPr lang="en-GB" sz="1800" b="1" dirty="0" smtClean="0"/>
            <a:t>CONTROL</a:t>
          </a:r>
        </a:p>
      </dgm:t>
    </dgm:pt>
    <dgm:pt modelId="{4BF03399-0B57-4C66-8822-4633499A9DE2}" type="parTrans" cxnId="{1E73CD85-B9CF-40F8-94CC-7978FAB4AE5A}">
      <dgm:prSet/>
      <dgm:spPr/>
      <dgm:t>
        <a:bodyPr/>
        <a:lstStyle/>
        <a:p>
          <a:endParaRPr lang="en-GB"/>
        </a:p>
      </dgm:t>
    </dgm:pt>
    <dgm:pt modelId="{EC2004AD-5591-439C-ABCD-3B7FA10BC8C5}" type="sibTrans" cxnId="{1E73CD85-B9CF-40F8-94CC-7978FAB4AE5A}">
      <dgm:prSet/>
      <dgm:spPr/>
      <dgm:t>
        <a:bodyPr/>
        <a:lstStyle/>
        <a:p>
          <a:endParaRPr lang="en-GB"/>
        </a:p>
      </dgm:t>
    </dgm:pt>
    <dgm:pt modelId="{A329B585-75B5-4EF7-92F3-C285CBDEBA4F}">
      <dgm:prSet custT="1"/>
      <dgm:spPr>
        <a:solidFill>
          <a:schemeClr val="tx1"/>
        </a:solidFill>
      </dgm:spPr>
      <dgm:t>
        <a:bodyPr/>
        <a:lstStyle/>
        <a:p>
          <a:r>
            <a:rPr lang="en-GB" sz="1800" b="1" dirty="0" smtClean="0"/>
            <a:t>SMELL</a:t>
          </a:r>
        </a:p>
      </dgm:t>
    </dgm:pt>
    <dgm:pt modelId="{D859A4B0-5FFE-4AED-AEB7-6B5C42C0CABD}" type="parTrans" cxnId="{1628EF8C-75D5-4E6D-ABB1-F4EEF2886272}">
      <dgm:prSet/>
      <dgm:spPr/>
      <dgm:t>
        <a:bodyPr/>
        <a:lstStyle/>
        <a:p>
          <a:endParaRPr lang="en-GB"/>
        </a:p>
      </dgm:t>
    </dgm:pt>
    <dgm:pt modelId="{92ABF228-3138-42FD-BCEC-D99E5ADB0305}" type="sibTrans" cxnId="{1628EF8C-75D5-4E6D-ABB1-F4EEF2886272}">
      <dgm:prSet/>
      <dgm:spPr/>
      <dgm:t>
        <a:bodyPr/>
        <a:lstStyle/>
        <a:p>
          <a:endParaRPr lang="en-GB"/>
        </a:p>
      </dgm:t>
    </dgm:pt>
    <dgm:pt modelId="{A057F3D9-52C6-488E-B853-35CBDF408991}" type="pres">
      <dgm:prSet presAssocID="{8C67F980-44AA-45BB-81D9-68856BF35249}" presName="cycleMatrixDiagram" presStyleCnt="0">
        <dgm:presLayoutVars>
          <dgm:chMax val="1"/>
          <dgm:dir/>
          <dgm:animLvl val="lvl"/>
          <dgm:resizeHandles val="exact"/>
        </dgm:presLayoutVars>
      </dgm:prSet>
      <dgm:spPr/>
    </dgm:pt>
    <dgm:pt modelId="{C736E7F9-D0BC-4EE1-9C29-BEA6860D28B5}" type="pres">
      <dgm:prSet presAssocID="{8C67F980-44AA-45BB-81D9-68856BF35249}" presName="children" presStyleCnt="0"/>
      <dgm:spPr/>
    </dgm:pt>
    <dgm:pt modelId="{32A72223-AF01-433F-A4FB-37CBF56897D8}" type="pres">
      <dgm:prSet presAssocID="{8C67F980-44AA-45BB-81D9-68856BF35249}" presName="childPlaceholder" presStyleCnt="0"/>
      <dgm:spPr/>
    </dgm:pt>
    <dgm:pt modelId="{E16A566C-AC19-47BC-AC58-4EFF61D7FA53}" type="pres">
      <dgm:prSet presAssocID="{8C67F980-44AA-45BB-81D9-68856BF35249}" presName="circle" presStyleCnt="0"/>
      <dgm:spPr/>
    </dgm:pt>
    <dgm:pt modelId="{DAEED4E2-9798-4603-ADCB-6BEE1BBE2484}" type="pres">
      <dgm:prSet presAssocID="{8C67F980-44AA-45BB-81D9-68856BF35249}" presName="quadrant1" presStyleLbl="node1" presStyleIdx="0" presStyleCnt="4" custScaleX="113210">
        <dgm:presLayoutVars>
          <dgm:chMax val="1"/>
          <dgm:bulletEnabled val="1"/>
        </dgm:presLayoutVars>
      </dgm:prSet>
      <dgm:spPr/>
      <dgm:t>
        <a:bodyPr/>
        <a:lstStyle/>
        <a:p>
          <a:endParaRPr lang="en-GB"/>
        </a:p>
      </dgm:t>
    </dgm:pt>
    <dgm:pt modelId="{C87993A9-1DBB-4232-A2DC-FD5AC09D66CB}" type="pres">
      <dgm:prSet presAssocID="{8C67F980-44AA-45BB-81D9-68856BF35249}" presName="quadrant2" presStyleLbl="node1" presStyleIdx="1" presStyleCnt="4" custScaleX="114581" custLinFactNeighborX="7493">
        <dgm:presLayoutVars>
          <dgm:chMax val="1"/>
          <dgm:bulletEnabled val="1"/>
        </dgm:presLayoutVars>
      </dgm:prSet>
      <dgm:spPr/>
      <dgm:t>
        <a:bodyPr/>
        <a:lstStyle/>
        <a:p>
          <a:endParaRPr lang="en-GB"/>
        </a:p>
      </dgm:t>
    </dgm:pt>
    <dgm:pt modelId="{96CC56E9-C107-4609-8438-43381201860F}" type="pres">
      <dgm:prSet presAssocID="{8C67F980-44AA-45BB-81D9-68856BF35249}" presName="quadrant3" presStyleLbl="node1" presStyleIdx="2" presStyleCnt="4" custScaleX="114581" custLinFactNeighborX="7493">
        <dgm:presLayoutVars>
          <dgm:chMax val="1"/>
          <dgm:bulletEnabled val="1"/>
        </dgm:presLayoutVars>
      </dgm:prSet>
      <dgm:spPr/>
      <dgm:t>
        <a:bodyPr/>
        <a:lstStyle/>
        <a:p>
          <a:endParaRPr lang="en-GB"/>
        </a:p>
      </dgm:t>
    </dgm:pt>
    <dgm:pt modelId="{13651F1C-54BD-49FB-B589-2B2B96879F07}" type="pres">
      <dgm:prSet presAssocID="{8C67F980-44AA-45BB-81D9-68856BF35249}" presName="quadrant4" presStyleLbl="node1" presStyleIdx="3" presStyleCnt="4" custScaleX="113210">
        <dgm:presLayoutVars>
          <dgm:chMax val="1"/>
          <dgm:bulletEnabled val="1"/>
        </dgm:presLayoutVars>
      </dgm:prSet>
      <dgm:spPr/>
      <dgm:t>
        <a:bodyPr/>
        <a:lstStyle/>
        <a:p>
          <a:endParaRPr lang="en-GB"/>
        </a:p>
      </dgm:t>
    </dgm:pt>
    <dgm:pt modelId="{DDB17958-1785-492E-B37F-C48A9864B712}" type="pres">
      <dgm:prSet presAssocID="{8C67F980-44AA-45BB-81D9-68856BF35249}" presName="quadrantPlaceholder" presStyleCnt="0"/>
      <dgm:spPr/>
    </dgm:pt>
    <dgm:pt modelId="{7847B49D-FC44-4990-BB3A-342E2D8F2E9E}" type="pres">
      <dgm:prSet presAssocID="{8C67F980-44AA-45BB-81D9-68856BF35249}" presName="center1" presStyleLbl="fgShp" presStyleIdx="0" presStyleCnt="2" custLinFactNeighborX="9055"/>
      <dgm:spPr>
        <a:solidFill>
          <a:srgbClr val="FFFF00"/>
        </a:solidFill>
        <a:ln>
          <a:noFill/>
        </a:ln>
      </dgm:spPr>
      <dgm:t>
        <a:bodyPr/>
        <a:lstStyle/>
        <a:p>
          <a:endParaRPr lang="en-GB"/>
        </a:p>
      </dgm:t>
    </dgm:pt>
    <dgm:pt modelId="{26B9EA39-F0CA-4919-B2A0-45651CF9FB59}" type="pres">
      <dgm:prSet presAssocID="{8C67F980-44AA-45BB-81D9-68856BF35249}" presName="center2" presStyleLbl="fgShp" presStyleIdx="1" presStyleCnt="2" custLinFactNeighborX="9055"/>
      <dgm:spPr>
        <a:solidFill>
          <a:srgbClr val="FFFF00"/>
        </a:solidFill>
        <a:ln>
          <a:noFill/>
        </a:ln>
      </dgm:spPr>
    </dgm:pt>
  </dgm:ptLst>
  <dgm:cxnLst>
    <dgm:cxn modelId="{3DADCE59-AEE1-4FF7-8083-32D8ED921EA4}" type="presOf" srcId="{1BC127F8-A59E-41E5-9111-D637DDDE1C1B}" destId="{96CC56E9-C107-4609-8438-43381201860F}" srcOrd="0" destOrd="0" presId="urn:microsoft.com/office/officeart/2005/8/layout/cycle4"/>
    <dgm:cxn modelId="{6FB132CF-D1BD-47FB-BF07-28394F7F0EE8}" srcId="{8C67F980-44AA-45BB-81D9-68856BF35249}" destId="{3881C384-3393-4D1A-B0A5-228A4261651E}" srcOrd="1" destOrd="0" parTransId="{4C3F9740-8A79-4185-80D1-11CAEE985F61}" sibTransId="{24A07092-F117-464E-87E2-D8194DABC582}"/>
    <dgm:cxn modelId="{05240117-20E9-4256-9BBD-02766A363B44}" type="presOf" srcId="{A329B585-75B5-4EF7-92F3-C285CBDEBA4F}" destId="{13651F1C-54BD-49FB-B589-2B2B96879F07}" srcOrd="0" destOrd="0" presId="urn:microsoft.com/office/officeart/2005/8/layout/cycle4"/>
    <dgm:cxn modelId="{7FDFD982-D082-4D04-A0E2-729DE78565E7}" type="presOf" srcId="{3881C384-3393-4D1A-B0A5-228A4261651E}" destId="{C87993A9-1DBB-4232-A2DC-FD5AC09D66CB}" srcOrd="0" destOrd="0" presId="urn:microsoft.com/office/officeart/2005/8/layout/cycle4"/>
    <dgm:cxn modelId="{F5A9F7AD-3A44-4D33-9C7E-98F241AB0BB8}" type="presOf" srcId="{1310C019-E62D-4490-87B0-DE57AE70A3C6}" destId="{DAEED4E2-9798-4603-ADCB-6BEE1BBE2484}" srcOrd="0" destOrd="0" presId="urn:microsoft.com/office/officeart/2005/8/layout/cycle4"/>
    <dgm:cxn modelId="{447EDA73-0E87-4C04-934B-3643A918FCC5}" srcId="{8C67F980-44AA-45BB-81D9-68856BF35249}" destId="{1310C019-E62D-4490-87B0-DE57AE70A3C6}" srcOrd="0" destOrd="0" parTransId="{036FFF09-AA6B-423F-B390-CB74B59ACBCA}" sibTransId="{C87C9498-64F6-4908-B298-8FC9018B101D}"/>
    <dgm:cxn modelId="{88B7D3E4-3076-40E0-852A-B9506AD1B25F}" type="presOf" srcId="{8C67F980-44AA-45BB-81D9-68856BF35249}" destId="{A057F3D9-52C6-488E-B853-35CBDF408991}" srcOrd="0" destOrd="0" presId="urn:microsoft.com/office/officeart/2005/8/layout/cycle4"/>
    <dgm:cxn modelId="{1628EF8C-75D5-4E6D-ABB1-F4EEF2886272}" srcId="{8C67F980-44AA-45BB-81D9-68856BF35249}" destId="{A329B585-75B5-4EF7-92F3-C285CBDEBA4F}" srcOrd="3" destOrd="0" parTransId="{D859A4B0-5FFE-4AED-AEB7-6B5C42C0CABD}" sibTransId="{92ABF228-3138-42FD-BCEC-D99E5ADB0305}"/>
    <dgm:cxn modelId="{1E73CD85-B9CF-40F8-94CC-7978FAB4AE5A}" srcId="{8C67F980-44AA-45BB-81D9-68856BF35249}" destId="{1BC127F8-A59E-41E5-9111-D637DDDE1C1B}" srcOrd="2" destOrd="0" parTransId="{4BF03399-0B57-4C66-8822-4633499A9DE2}" sibTransId="{EC2004AD-5591-439C-ABCD-3B7FA10BC8C5}"/>
    <dgm:cxn modelId="{835EE29D-14B0-4476-8012-F849C9F67ECB}" type="presParOf" srcId="{A057F3D9-52C6-488E-B853-35CBDF408991}" destId="{C736E7F9-D0BC-4EE1-9C29-BEA6860D28B5}" srcOrd="0" destOrd="0" presId="urn:microsoft.com/office/officeart/2005/8/layout/cycle4"/>
    <dgm:cxn modelId="{ED11849B-0FEC-4E60-A9FD-2B6D2F419505}" type="presParOf" srcId="{C736E7F9-D0BC-4EE1-9C29-BEA6860D28B5}" destId="{32A72223-AF01-433F-A4FB-37CBF56897D8}" srcOrd="0" destOrd="0" presId="urn:microsoft.com/office/officeart/2005/8/layout/cycle4"/>
    <dgm:cxn modelId="{C10746A2-586F-4E92-BF6B-A3D23755C7C7}" type="presParOf" srcId="{A057F3D9-52C6-488E-B853-35CBDF408991}" destId="{E16A566C-AC19-47BC-AC58-4EFF61D7FA53}" srcOrd="1" destOrd="0" presId="urn:microsoft.com/office/officeart/2005/8/layout/cycle4"/>
    <dgm:cxn modelId="{86688532-E112-4C4E-A125-5900094FC590}" type="presParOf" srcId="{E16A566C-AC19-47BC-AC58-4EFF61D7FA53}" destId="{DAEED4E2-9798-4603-ADCB-6BEE1BBE2484}" srcOrd="0" destOrd="0" presId="urn:microsoft.com/office/officeart/2005/8/layout/cycle4"/>
    <dgm:cxn modelId="{43F17C4D-E405-4AB0-B064-09DA59CF8201}" type="presParOf" srcId="{E16A566C-AC19-47BC-AC58-4EFF61D7FA53}" destId="{C87993A9-1DBB-4232-A2DC-FD5AC09D66CB}" srcOrd="1" destOrd="0" presId="urn:microsoft.com/office/officeart/2005/8/layout/cycle4"/>
    <dgm:cxn modelId="{472EB27A-A141-4F74-8709-4C8DB87B43F0}" type="presParOf" srcId="{E16A566C-AC19-47BC-AC58-4EFF61D7FA53}" destId="{96CC56E9-C107-4609-8438-43381201860F}" srcOrd="2" destOrd="0" presId="urn:microsoft.com/office/officeart/2005/8/layout/cycle4"/>
    <dgm:cxn modelId="{CA52A15C-6D25-4A60-A80D-E5B714D951BC}" type="presParOf" srcId="{E16A566C-AC19-47BC-AC58-4EFF61D7FA53}" destId="{13651F1C-54BD-49FB-B589-2B2B96879F07}" srcOrd="3" destOrd="0" presId="urn:microsoft.com/office/officeart/2005/8/layout/cycle4"/>
    <dgm:cxn modelId="{9A9AF79F-3A9A-4C91-8BE9-E1048282EEF3}" type="presParOf" srcId="{E16A566C-AC19-47BC-AC58-4EFF61D7FA53}" destId="{DDB17958-1785-492E-B37F-C48A9864B712}" srcOrd="4" destOrd="0" presId="urn:microsoft.com/office/officeart/2005/8/layout/cycle4"/>
    <dgm:cxn modelId="{6987DB34-11E7-4BE0-8245-140E7084EB96}" type="presParOf" srcId="{A057F3D9-52C6-488E-B853-35CBDF408991}" destId="{7847B49D-FC44-4990-BB3A-342E2D8F2E9E}" srcOrd="2" destOrd="0" presId="urn:microsoft.com/office/officeart/2005/8/layout/cycle4"/>
    <dgm:cxn modelId="{C4A73C35-BE2B-468A-81DA-44BE204C7E86}" type="presParOf" srcId="{A057F3D9-52C6-488E-B853-35CBDF408991}" destId="{26B9EA39-F0CA-4919-B2A0-45651CF9FB59}" srcOrd="3" destOrd="0" presId="urn:microsoft.com/office/officeart/2005/8/layout/cycle4"/>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9AE3916-CB92-4855-AC81-F9C84094A583}" type="doc">
      <dgm:prSet loTypeId="urn:microsoft.com/office/officeart/2005/8/layout/chevron2" loCatId="process" qsTypeId="urn:microsoft.com/office/officeart/2005/8/quickstyle/simple1#3" qsCatId="simple" csTypeId="urn:microsoft.com/office/officeart/2005/8/colors/accent1_2#3" csCatId="accent1" phldr="1"/>
      <dgm:spPr/>
      <dgm:t>
        <a:bodyPr/>
        <a:lstStyle/>
        <a:p>
          <a:endParaRPr lang="en-GB"/>
        </a:p>
      </dgm:t>
    </dgm:pt>
    <dgm:pt modelId="{FDC23A4B-D24B-4AC5-90FD-7E9DF8A2C26A}">
      <dgm:prSet phldrT="[Text]"/>
      <dgm:spPr>
        <a:solidFill>
          <a:schemeClr val="tx1"/>
        </a:solidFill>
        <a:ln>
          <a:solidFill>
            <a:srgbClr val="FFFF00"/>
          </a:solidFill>
        </a:ln>
      </dgm:spPr>
      <dgm:t>
        <a:bodyPr/>
        <a:lstStyle/>
        <a:p>
          <a:r>
            <a:rPr lang="en-GB" dirty="0" smtClean="0"/>
            <a:t>Step 1</a:t>
          </a:r>
          <a:endParaRPr lang="en-GB" dirty="0"/>
        </a:p>
      </dgm:t>
    </dgm:pt>
    <dgm:pt modelId="{32EBF726-8EA6-40A9-91A3-A9382945DD5B}" type="parTrans" cxnId="{1E5F9658-36A1-4116-BA6D-76D81F2833C0}">
      <dgm:prSet/>
      <dgm:spPr/>
      <dgm:t>
        <a:bodyPr/>
        <a:lstStyle/>
        <a:p>
          <a:endParaRPr lang="en-GB"/>
        </a:p>
      </dgm:t>
    </dgm:pt>
    <dgm:pt modelId="{1C73DBC9-F027-44DB-89DB-189C35C1E278}" type="sibTrans" cxnId="{1E5F9658-36A1-4116-BA6D-76D81F2833C0}">
      <dgm:prSet/>
      <dgm:spPr/>
      <dgm:t>
        <a:bodyPr/>
        <a:lstStyle/>
        <a:p>
          <a:endParaRPr lang="en-GB"/>
        </a:p>
      </dgm:t>
    </dgm:pt>
    <dgm:pt modelId="{538B5650-C4E8-4620-A069-3C9C5914D0E4}">
      <dgm:prSet phldrT="[Text]"/>
      <dgm:spPr>
        <a:noFill/>
        <a:ln>
          <a:solidFill>
            <a:srgbClr val="FFFF00"/>
          </a:solidFill>
        </a:ln>
      </dgm:spPr>
      <dgm:t>
        <a:bodyPr/>
        <a:lstStyle/>
        <a:p>
          <a:r>
            <a:rPr lang="en-GB" b="1" dirty="0" smtClean="0"/>
            <a:t>READY....</a:t>
          </a:r>
          <a:endParaRPr lang="en-GB" b="1" dirty="0"/>
        </a:p>
      </dgm:t>
    </dgm:pt>
    <dgm:pt modelId="{DEF5B704-E055-404D-BB59-6B4FF6ADFE7F}" type="parTrans" cxnId="{A24D1EAC-CBD1-4BFA-87A6-5D4E66898A1C}">
      <dgm:prSet/>
      <dgm:spPr/>
      <dgm:t>
        <a:bodyPr/>
        <a:lstStyle/>
        <a:p>
          <a:endParaRPr lang="en-GB"/>
        </a:p>
      </dgm:t>
    </dgm:pt>
    <dgm:pt modelId="{66FDE85E-06B2-4402-97D7-6A72DDD6CF7C}" type="sibTrans" cxnId="{A24D1EAC-CBD1-4BFA-87A6-5D4E66898A1C}">
      <dgm:prSet/>
      <dgm:spPr/>
      <dgm:t>
        <a:bodyPr/>
        <a:lstStyle/>
        <a:p>
          <a:endParaRPr lang="en-GB"/>
        </a:p>
      </dgm:t>
    </dgm:pt>
    <dgm:pt modelId="{FB4B5098-6DD3-4905-B45D-F0A9C44F6FBC}">
      <dgm:prSet phldrT="[Text]"/>
      <dgm:spPr>
        <a:noFill/>
        <a:ln>
          <a:solidFill>
            <a:srgbClr val="FFFF00"/>
          </a:solidFill>
        </a:ln>
      </dgm:spPr>
      <dgm:t>
        <a:bodyPr/>
        <a:lstStyle/>
        <a:p>
          <a:r>
            <a:rPr lang="en-GB" dirty="0" smtClean="0"/>
            <a:t>Loosen/fluff up tobacco in pouch, take </a:t>
          </a:r>
          <a:r>
            <a:rPr lang="en-GB" dirty="0" err="1" smtClean="0"/>
            <a:t>Rizla</a:t>
          </a:r>
          <a:r>
            <a:rPr lang="en-GB" dirty="0" smtClean="0"/>
            <a:t> paper gum side up, (put filter behind ear or in mouth)</a:t>
          </a:r>
          <a:endParaRPr lang="en-GB" dirty="0"/>
        </a:p>
      </dgm:t>
    </dgm:pt>
    <dgm:pt modelId="{0216ACC5-27DE-4FA8-BEEC-F109C97A2A0B}" type="parTrans" cxnId="{A972F0E5-B602-4801-8230-AB04FA4AB05C}">
      <dgm:prSet/>
      <dgm:spPr/>
      <dgm:t>
        <a:bodyPr/>
        <a:lstStyle/>
        <a:p>
          <a:endParaRPr lang="en-GB"/>
        </a:p>
      </dgm:t>
    </dgm:pt>
    <dgm:pt modelId="{004D0BA1-9846-4A5C-89AB-91C2F0F08DB8}" type="sibTrans" cxnId="{A972F0E5-B602-4801-8230-AB04FA4AB05C}">
      <dgm:prSet/>
      <dgm:spPr/>
      <dgm:t>
        <a:bodyPr/>
        <a:lstStyle/>
        <a:p>
          <a:endParaRPr lang="en-GB"/>
        </a:p>
      </dgm:t>
    </dgm:pt>
    <dgm:pt modelId="{82152735-30D9-49F8-B0A5-288BAB52FB4D}">
      <dgm:prSet phldrT="[Text]"/>
      <dgm:spPr>
        <a:solidFill>
          <a:schemeClr val="tx1"/>
        </a:solidFill>
        <a:ln>
          <a:solidFill>
            <a:srgbClr val="FFFF00"/>
          </a:solidFill>
        </a:ln>
      </dgm:spPr>
      <dgm:t>
        <a:bodyPr/>
        <a:lstStyle/>
        <a:p>
          <a:r>
            <a:rPr lang="en-GB" dirty="0" smtClean="0"/>
            <a:t>Step 2</a:t>
          </a:r>
          <a:endParaRPr lang="en-GB" dirty="0"/>
        </a:p>
      </dgm:t>
    </dgm:pt>
    <dgm:pt modelId="{81A8F4B5-AD42-4C98-9DAC-4946CAE6E57E}" type="parTrans" cxnId="{BAE5F303-D8FC-457A-BD15-B6B35CFCEFA9}">
      <dgm:prSet/>
      <dgm:spPr/>
      <dgm:t>
        <a:bodyPr/>
        <a:lstStyle/>
        <a:p>
          <a:endParaRPr lang="en-GB"/>
        </a:p>
      </dgm:t>
    </dgm:pt>
    <dgm:pt modelId="{9A3CED70-F857-4361-8731-8DD523646295}" type="sibTrans" cxnId="{BAE5F303-D8FC-457A-BD15-B6B35CFCEFA9}">
      <dgm:prSet/>
      <dgm:spPr/>
      <dgm:t>
        <a:bodyPr/>
        <a:lstStyle/>
        <a:p>
          <a:endParaRPr lang="en-GB"/>
        </a:p>
      </dgm:t>
    </dgm:pt>
    <dgm:pt modelId="{B58B4591-9043-4330-98B2-5E53B8569553}">
      <dgm:prSet phldrT="[Text]"/>
      <dgm:spPr>
        <a:noFill/>
        <a:ln>
          <a:solidFill>
            <a:srgbClr val="FFFF00"/>
          </a:solidFill>
        </a:ln>
      </dgm:spPr>
      <dgm:t>
        <a:bodyPr/>
        <a:lstStyle/>
        <a:p>
          <a:r>
            <a:rPr lang="en-GB" b="1" dirty="0" smtClean="0"/>
            <a:t>STEADY....</a:t>
          </a:r>
          <a:endParaRPr lang="en-GB" b="1" dirty="0"/>
        </a:p>
      </dgm:t>
    </dgm:pt>
    <dgm:pt modelId="{E8E7EC24-8EBA-4600-91C6-E4DB903C42F6}" type="parTrans" cxnId="{A8F3D9FF-C37A-4DF2-AA0B-6924FFCCB020}">
      <dgm:prSet/>
      <dgm:spPr/>
      <dgm:t>
        <a:bodyPr/>
        <a:lstStyle/>
        <a:p>
          <a:endParaRPr lang="en-GB"/>
        </a:p>
      </dgm:t>
    </dgm:pt>
    <dgm:pt modelId="{6C44ED48-2FC0-4214-B960-75FD9B214180}" type="sibTrans" cxnId="{A8F3D9FF-C37A-4DF2-AA0B-6924FFCCB020}">
      <dgm:prSet/>
      <dgm:spPr/>
      <dgm:t>
        <a:bodyPr/>
        <a:lstStyle/>
        <a:p>
          <a:endParaRPr lang="en-GB"/>
        </a:p>
      </dgm:t>
    </dgm:pt>
    <dgm:pt modelId="{7B59151B-4E80-4966-9C7E-0CCFDF2C7F1B}">
      <dgm:prSet phldrT="[Text]"/>
      <dgm:spPr>
        <a:noFill/>
        <a:ln>
          <a:solidFill>
            <a:srgbClr val="FFFF00"/>
          </a:solidFill>
        </a:ln>
      </dgm:spPr>
      <dgm:t>
        <a:bodyPr/>
        <a:lstStyle/>
        <a:p>
          <a:r>
            <a:rPr lang="en-GB" dirty="0" smtClean="0"/>
            <a:t>Place open </a:t>
          </a:r>
          <a:r>
            <a:rPr lang="en-GB" dirty="0" err="1" smtClean="0"/>
            <a:t>Rizla</a:t>
          </a:r>
          <a:r>
            <a:rPr lang="en-GB" dirty="0" smtClean="0"/>
            <a:t> on open side of pouch/tin lid, (place filter/roach at end), spread tobacco across fold (ensure even width)</a:t>
          </a:r>
          <a:endParaRPr lang="en-GB" dirty="0"/>
        </a:p>
      </dgm:t>
    </dgm:pt>
    <dgm:pt modelId="{A5B6B7F7-06EF-4289-BE48-AB51A1792281}" type="parTrans" cxnId="{DDB9DB17-C528-4295-994B-EF4055BD065B}">
      <dgm:prSet/>
      <dgm:spPr/>
      <dgm:t>
        <a:bodyPr/>
        <a:lstStyle/>
        <a:p>
          <a:endParaRPr lang="en-GB"/>
        </a:p>
      </dgm:t>
    </dgm:pt>
    <dgm:pt modelId="{A71F7D0F-A88F-445E-8F5D-0ED963F5FFAF}" type="sibTrans" cxnId="{DDB9DB17-C528-4295-994B-EF4055BD065B}">
      <dgm:prSet/>
      <dgm:spPr/>
      <dgm:t>
        <a:bodyPr/>
        <a:lstStyle/>
        <a:p>
          <a:endParaRPr lang="en-GB"/>
        </a:p>
      </dgm:t>
    </dgm:pt>
    <dgm:pt modelId="{A1E5CAD1-641C-4BD2-844E-5D2BB4162341}">
      <dgm:prSet phldrT="[Text]"/>
      <dgm:spPr>
        <a:solidFill>
          <a:schemeClr val="tx1"/>
        </a:solidFill>
        <a:ln>
          <a:solidFill>
            <a:srgbClr val="FFFF00"/>
          </a:solidFill>
        </a:ln>
      </dgm:spPr>
      <dgm:t>
        <a:bodyPr/>
        <a:lstStyle/>
        <a:p>
          <a:r>
            <a:rPr lang="en-GB" dirty="0" smtClean="0"/>
            <a:t>Step 3</a:t>
          </a:r>
          <a:endParaRPr lang="en-GB" dirty="0"/>
        </a:p>
      </dgm:t>
    </dgm:pt>
    <dgm:pt modelId="{B49ACE9D-FBD4-44B1-91A9-029232DE4B41}" type="parTrans" cxnId="{25A39AA8-C63F-42C9-946E-D68CACED0FB9}">
      <dgm:prSet/>
      <dgm:spPr/>
      <dgm:t>
        <a:bodyPr/>
        <a:lstStyle/>
        <a:p>
          <a:endParaRPr lang="en-GB"/>
        </a:p>
      </dgm:t>
    </dgm:pt>
    <dgm:pt modelId="{4F56D015-697D-4D46-A087-4A4A8E7CF253}" type="sibTrans" cxnId="{25A39AA8-C63F-42C9-946E-D68CACED0FB9}">
      <dgm:prSet/>
      <dgm:spPr/>
      <dgm:t>
        <a:bodyPr/>
        <a:lstStyle/>
        <a:p>
          <a:endParaRPr lang="en-GB"/>
        </a:p>
      </dgm:t>
    </dgm:pt>
    <dgm:pt modelId="{94D8960C-9BB6-49C4-BC88-0FF0F5354D2D}">
      <dgm:prSet phldrT="[Text]"/>
      <dgm:spPr>
        <a:noFill/>
        <a:ln>
          <a:solidFill>
            <a:srgbClr val="FFFF00"/>
          </a:solidFill>
        </a:ln>
      </dgm:spPr>
      <dgm:t>
        <a:bodyPr/>
        <a:lstStyle/>
        <a:p>
          <a:r>
            <a:rPr lang="en-GB" b="1" dirty="0" smtClean="0"/>
            <a:t>ROLL (longest time spent at this step)</a:t>
          </a:r>
          <a:endParaRPr lang="en-GB" b="1" dirty="0"/>
        </a:p>
      </dgm:t>
    </dgm:pt>
    <dgm:pt modelId="{944F1B0C-4206-40F6-BBB6-72D9884DD741}" type="parTrans" cxnId="{CCD90F61-9106-4D0E-9365-C24F37BB15A3}">
      <dgm:prSet/>
      <dgm:spPr/>
      <dgm:t>
        <a:bodyPr/>
        <a:lstStyle/>
        <a:p>
          <a:endParaRPr lang="en-GB"/>
        </a:p>
      </dgm:t>
    </dgm:pt>
    <dgm:pt modelId="{82431664-73A4-47FF-BB2A-49E7B6F6E23B}" type="sibTrans" cxnId="{CCD90F61-9106-4D0E-9365-C24F37BB15A3}">
      <dgm:prSet/>
      <dgm:spPr/>
      <dgm:t>
        <a:bodyPr/>
        <a:lstStyle/>
        <a:p>
          <a:endParaRPr lang="en-GB"/>
        </a:p>
      </dgm:t>
    </dgm:pt>
    <dgm:pt modelId="{79B6A035-CB6C-45EF-9652-78568D9926E7}">
      <dgm:prSet phldrT="[Text]"/>
      <dgm:spPr>
        <a:noFill/>
        <a:ln>
          <a:solidFill>
            <a:srgbClr val="FFFF00"/>
          </a:solidFill>
        </a:ln>
      </dgm:spPr>
      <dgm:t>
        <a:bodyPr/>
        <a:lstStyle/>
        <a:p>
          <a:r>
            <a:rPr lang="en-GB" dirty="0" smtClean="0"/>
            <a:t>Grab both ends with thumbs together in middle and roll several times, tuck down paper (and run nail across)</a:t>
          </a:r>
          <a:endParaRPr lang="en-GB" dirty="0"/>
        </a:p>
      </dgm:t>
    </dgm:pt>
    <dgm:pt modelId="{2F15F305-1FAB-48E8-A8FC-7C17A71AD585}" type="parTrans" cxnId="{A1C00292-929A-488B-8165-9E3459B0F52E}">
      <dgm:prSet/>
      <dgm:spPr/>
      <dgm:t>
        <a:bodyPr/>
        <a:lstStyle/>
        <a:p>
          <a:endParaRPr lang="en-GB"/>
        </a:p>
      </dgm:t>
    </dgm:pt>
    <dgm:pt modelId="{5AB62D7E-7EF2-461B-9099-C41D1255665E}" type="sibTrans" cxnId="{A1C00292-929A-488B-8165-9E3459B0F52E}">
      <dgm:prSet/>
      <dgm:spPr/>
      <dgm:t>
        <a:bodyPr/>
        <a:lstStyle/>
        <a:p>
          <a:endParaRPr lang="en-GB"/>
        </a:p>
      </dgm:t>
    </dgm:pt>
    <dgm:pt modelId="{9DD2F47D-9CE9-4280-8CAB-9A102B8B2F36}" type="pres">
      <dgm:prSet presAssocID="{69AE3916-CB92-4855-AC81-F9C84094A583}" presName="linearFlow" presStyleCnt="0">
        <dgm:presLayoutVars>
          <dgm:dir/>
          <dgm:animLvl val="lvl"/>
          <dgm:resizeHandles val="exact"/>
        </dgm:presLayoutVars>
      </dgm:prSet>
      <dgm:spPr/>
      <dgm:t>
        <a:bodyPr/>
        <a:lstStyle/>
        <a:p>
          <a:endParaRPr lang="en-GB"/>
        </a:p>
      </dgm:t>
    </dgm:pt>
    <dgm:pt modelId="{B896716C-B122-435C-A71A-D04198C17C36}" type="pres">
      <dgm:prSet presAssocID="{FDC23A4B-D24B-4AC5-90FD-7E9DF8A2C26A}" presName="composite" presStyleCnt="0"/>
      <dgm:spPr/>
    </dgm:pt>
    <dgm:pt modelId="{B52D3204-79DA-49B4-B54C-07CC9334B15E}" type="pres">
      <dgm:prSet presAssocID="{FDC23A4B-D24B-4AC5-90FD-7E9DF8A2C26A}" presName="parentText" presStyleLbl="alignNode1" presStyleIdx="0" presStyleCnt="3">
        <dgm:presLayoutVars>
          <dgm:chMax val="1"/>
          <dgm:bulletEnabled val="1"/>
        </dgm:presLayoutVars>
      </dgm:prSet>
      <dgm:spPr/>
      <dgm:t>
        <a:bodyPr/>
        <a:lstStyle/>
        <a:p>
          <a:endParaRPr lang="en-GB"/>
        </a:p>
      </dgm:t>
    </dgm:pt>
    <dgm:pt modelId="{A4146C63-B239-49B1-AA6C-303B07901389}" type="pres">
      <dgm:prSet presAssocID="{FDC23A4B-D24B-4AC5-90FD-7E9DF8A2C26A}" presName="descendantText" presStyleLbl="alignAcc1" presStyleIdx="0" presStyleCnt="3">
        <dgm:presLayoutVars>
          <dgm:bulletEnabled val="1"/>
        </dgm:presLayoutVars>
      </dgm:prSet>
      <dgm:spPr/>
      <dgm:t>
        <a:bodyPr/>
        <a:lstStyle/>
        <a:p>
          <a:endParaRPr lang="en-GB"/>
        </a:p>
      </dgm:t>
    </dgm:pt>
    <dgm:pt modelId="{81E14FD1-D642-45B3-BBAF-3887D2B948C5}" type="pres">
      <dgm:prSet presAssocID="{1C73DBC9-F027-44DB-89DB-189C35C1E278}" presName="sp" presStyleCnt="0"/>
      <dgm:spPr/>
    </dgm:pt>
    <dgm:pt modelId="{1591A212-2C77-41D9-8256-75B336741DF4}" type="pres">
      <dgm:prSet presAssocID="{82152735-30D9-49F8-B0A5-288BAB52FB4D}" presName="composite" presStyleCnt="0"/>
      <dgm:spPr/>
    </dgm:pt>
    <dgm:pt modelId="{DDD5DF70-D256-4E0F-9000-CD9E5FBAD991}" type="pres">
      <dgm:prSet presAssocID="{82152735-30D9-49F8-B0A5-288BAB52FB4D}" presName="parentText" presStyleLbl="alignNode1" presStyleIdx="1" presStyleCnt="3">
        <dgm:presLayoutVars>
          <dgm:chMax val="1"/>
          <dgm:bulletEnabled val="1"/>
        </dgm:presLayoutVars>
      </dgm:prSet>
      <dgm:spPr/>
      <dgm:t>
        <a:bodyPr/>
        <a:lstStyle/>
        <a:p>
          <a:endParaRPr lang="en-GB"/>
        </a:p>
      </dgm:t>
    </dgm:pt>
    <dgm:pt modelId="{8AB8C5CE-1105-47D7-BA5E-3A486240E859}" type="pres">
      <dgm:prSet presAssocID="{82152735-30D9-49F8-B0A5-288BAB52FB4D}" presName="descendantText" presStyleLbl="alignAcc1" presStyleIdx="1" presStyleCnt="3">
        <dgm:presLayoutVars>
          <dgm:bulletEnabled val="1"/>
        </dgm:presLayoutVars>
      </dgm:prSet>
      <dgm:spPr/>
      <dgm:t>
        <a:bodyPr/>
        <a:lstStyle/>
        <a:p>
          <a:endParaRPr lang="en-GB"/>
        </a:p>
      </dgm:t>
    </dgm:pt>
    <dgm:pt modelId="{C4195B24-6C74-4997-AD30-6726A7D4314D}" type="pres">
      <dgm:prSet presAssocID="{9A3CED70-F857-4361-8731-8DD523646295}" presName="sp" presStyleCnt="0"/>
      <dgm:spPr/>
    </dgm:pt>
    <dgm:pt modelId="{61DA832D-D257-4822-9BD8-914C66EEF19B}" type="pres">
      <dgm:prSet presAssocID="{A1E5CAD1-641C-4BD2-844E-5D2BB4162341}" presName="composite" presStyleCnt="0"/>
      <dgm:spPr/>
    </dgm:pt>
    <dgm:pt modelId="{5B4791BF-9E90-49E3-952B-969886325865}" type="pres">
      <dgm:prSet presAssocID="{A1E5CAD1-641C-4BD2-844E-5D2BB4162341}" presName="parentText" presStyleLbl="alignNode1" presStyleIdx="2" presStyleCnt="3">
        <dgm:presLayoutVars>
          <dgm:chMax val="1"/>
          <dgm:bulletEnabled val="1"/>
        </dgm:presLayoutVars>
      </dgm:prSet>
      <dgm:spPr/>
      <dgm:t>
        <a:bodyPr/>
        <a:lstStyle/>
        <a:p>
          <a:endParaRPr lang="en-GB"/>
        </a:p>
      </dgm:t>
    </dgm:pt>
    <dgm:pt modelId="{4366F724-E244-4CE2-9A20-B3AC20989A47}" type="pres">
      <dgm:prSet presAssocID="{A1E5CAD1-641C-4BD2-844E-5D2BB4162341}" presName="descendantText" presStyleLbl="alignAcc1" presStyleIdx="2" presStyleCnt="3">
        <dgm:presLayoutVars>
          <dgm:bulletEnabled val="1"/>
        </dgm:presLayoutVars>
      </dgm:prSet>
      <dgm:spPr/>
      <dgm:t>
        <a:bodyPr/>
        <a:lstStyle/>
        <a:p>
          <a:endParaRPr lang="en-GB"/>
        </a:p>
      </dgm:t>
    </dgm:pt>
  </dgm:ptLst>
  <dgm:cxnLst>
    <dgm:cxn modelId="{A972F0E5-B602-4801-8230-AB04FA4AB05C}" srcId="{FDC23A4B-D24B-4AC5-90FD-7E9DF8A2C26A}" destId="{FB4B5098-6DD3-4905-B45D-F0A9C44F6FBC}" srcOrd="1" destOrd="0" parTransId="{0216ACC5-27DE-4FA8-BEEC-F109C97A2A0B}" sibTransId="{004D0BA1-9846-4A5C-89AB-91C2F0F08DB8}"/>
    <dgm:cxn modelId="{1E5F9658-36A1-4116-BA6D-76D81F2833C0}" srcId="{69AE3916-CB92-4855-AC81-F9C84094A583}" destId="{FDC23A4B-D24B-4AC5-90FD-7E9DF8A2C26A}" srcOrd="0" destOrd="0" parTransId="{32EBF726-8EA6-40A9-91A3-A9382945DD5B}" sibTransId="{1C73DBC9-F027-44DB-89DB-189C35C1E278}"/>
    <dgm:cxn modelId="{BC3FA8FD-873C-4ADF-A120-193326E34126}" type="presOf" srcId="{69AE3916-CB92-4855-AC81-F9C84094A583}" destId="{9DD2F47D-9CE9-4280-8CAB-9A102B8B2F36}" srcOrd="0" destOrd="0" presId="urn:microsoft.com/office/officeart/2005/8/layout/chevron2"/>
    <dgm:cxn modelId="{A1C00292-929A-488B-8165-9E3459B0F52E}" srcId="{A1E5CAD1-641C-4BD2-844E-5D2BB4162341}" destId="{79B6A035-CB6C-45EF-9652-78568D9926E7}" srcOrd="1" destOrd="0" parTransId="{2F15F305-1FAB-48E8-A8FC-7C17A71AD585}" sibTransId="{5AB62D7E-7EF2-461B-9099-C41D1255665E}"/>
    <dgm:cxn modelId="{A576AD4D-EB44-46F2-BD7C-4910B8317112}" type="presOf" srcId="{7B59151B-4E80-4966-9C7E-0CCFDF2C7F1B}" destId="{8AB8C5CE-1105-47D7-BA5E-3A486240E859}" srcOrd="0" destOrd="1" presId="urn:microsoft.com/office/officeart/2005/8/layout/chevron2"/>
    <dgm:cxn modelId="{A8F3D9FF-C37A-4DF2-AA0B-6924FFCCB020}" srcId="{82152735-30D9-49F8-B0A5-288BAB52FB4D}" destId="{B58B4591-9043-4330-98B2-5E53B8569553}" srcOrd="0" destOrd="0" parTransId="{E8E7EC24-8EBA-4600-91C6-E4DB903C42F6}" sibTransId="{6C44ED48-2FC0-4214-B960-75FD9B214180}"/>
    <dgm:cxn modelId="{FD0E2C4A-D7B1-4287-8FB8-FC8BB1070CC0}" type="presOf" srcId="{538B5650-C4E8-4620-A069-3C9C5914D0E4}" destId="{A4146C63-B239-49B1-AA6C-303B07901389}" srcOrd="0" destOrd="0" presId="urn:microsoft.com/office/officeart/2005/8/layout/chevron2"/>
    <dgm:cxn modelId="{DDB9DB17-C528-4295-994B-EF4055BD065B}" srcId="{82152735-30D9-49F8-B0A5-288BAB52FB4D}" destId="{7B59151B-4E80-4966-9C7E-0CCFDF2C7F1B}" srcOrd="1" destOrd="0" parTransId="{A5B6B7F7-06EF-4289-BE48-AB51A1792281}" sibTransId="{A71F7D0F-A88F-445E-8F5D-0ED963F5FFAF}"/>
    <dgm:cxn modelId="{20FADBC4-DF93-4419-8012-0B99FF754EF1}" type="presOf" srcId="{A1E5CAD1-641C-4BD2-844E-5D2BB4162341}" destId="{5B4791BF-9E90-49E3-952B-969886325865}" srcOrd="0" destOrd="0" presId="urn:microsoft.com/office/officeart/2005/8/layout/chevron2"/>
    <dgm:cxn modelId="{996F61B3-30F8-4C59-AFBA-6123EDF65329}" type="presOf" srcId="{94D8960C-9BB6-49C4-BC88-0FF0F5354D2D}" destId="{4366F724-E244-4CE2-9A20-B3AC20989A47}" srcOrd="0" destOrd="0" presId="urn:microsoft.com/office/officeart/2005/8/layout/chevron2"/>
    <dgm:cxn modelId="{BAE5F303-D8FC-457A-BD15-B6B35CFCEFA9}" srcId="{69AE3916-CB92-4855-AC81-F9C84094A583}" destId="{82152735-30D9-49F8-B0A5-288BAB52FB4D}" srcOrd="1" destOrd="0" parTransId="{81A8F4B5-AD42-4C98-9DAC-4946CAE6E57E}" sibTransId="{9A3CED70-F857-4361-8731-8DD523646295}"/>
    <dgm:cxn modelId="{A24D1EAC-CBD1-4BFA-87A6-5D4E66898A1C}" srcId="{FDC23A4B-D24B-4AC5-90FD-7E9DF8A2C26A}" destId="{538B5650-C4E8-4620-A069-3C9C5914D0E4}" srcOrd="0" destOrd="0" parTransId="{DEF5B704-E055-404D-BB59-6B4FF6ADFE7F}" sibTransId="{66FDE85E-06B2-4402-97D7-6A72DDD6CF7C}"/>
    <dgm:cxn modelId="{25A39AA8-C63F-42C9-946E-D68CACED0FB9}" srcId="{69AE3916-CB92-4855-AC81-F9C84094A583}" destId="{A1E5CAD1-641C-4BD2-844E-5D2BB4162341}" srcOrd="2" destOrd="0" parTransId="{B49ACE9D-FBD4-44B1-91A9-029232DE4B41}" sibTransId="{4F56D015-697D-4D46-A087-4A4A8E7CF253}"/>
    <dgm:cxn modelId="{5DAE8941-6785-4955-9FB1-2F8473FCEE47}" type="presOf" srcId="{FB4B5098-6DD3-4905-B45D-F0A9C44F6FBC}" destId="{A4146C63-B239-49B1-AA6C-303B07901389}" srcOrd="0" destOrd="1" presId="urn:microsoft.com/office/officeart/2005/8/layout/chevron2"/>
    <dgm:cxn modelId="{CA50CFB1-2363-430C-9586-E70972DCD27F}" type="presOf" srcId="{B58B4591-9043-4330-98B2-5E53B8569553}" destId="{8AB8C5CE-1105-47D7-BA5E-3A486240E859}" srcOrd="0" destOrd="0" presId="urn:microsoft.com/office/officeart/2005/8/layout/chevron2"/>
    <dgm:cxn modelId="{008ACA77-EE1E-45BD-A383-504F7AD0629A}" type="presOf" srcId="{82152735-30D9-49F8-B0A5-288BAB52FB4D}" destId="{DDD5DF70-D256-4E0F-9000-CD9E5FBAD991}" srcOrd="0" destOrd="0" presId="urn:microsoft.com/office/officeart/2005/8/layout/chevron2"/>
    <dgm:cxn modelId="{3876BDA6-95C3-4636-870C-9156AA29DF79}" type="presOf" srcId="{79B6A035-CB6C-45EF-9652-78568D9926E7}" destId="{4366F724-E244-4CE2-9A20-B3AC20989A47}" srcOrd="0" destOrd="1" presId="urn:microsoft.com/office/officeart/2005/8/layout/chevron2"/>
    <dgm:cxn modelId="{CCD90F61-9106-4D0E-9365-C24F37BB15A3}" srcId="{A1E5CAD1-641C-4BD2-844E-5D2BB4162341}" destId="{94D8960C-9BB6-49C4-BC88-0FF0F5354D2D}" srcOrd="0" destOrd="0" parTransId="{944F1B0C-4206-40F6-BBB6-72D9884DD741}" sibTransId="{82431664-73A4-47FF-BB2A-49E7B6F6E23B}"/>
    <dgm:cxn modelId="{07F950DE-EEB2-4C33-A989-55A5C999FFF6}" type="presOf" srcId="{FDC23A4B-D24B-4AC5-90FD-7E9DF8A2C26A}" destId="{B52D3204-79DA-49B4-B54C-07CC9334B15E}" srcOrd="0" destOrd="0" presId="urn:microsoft.com/office/officeart/2005/8/layout/chevron2"/>
    <dgm:cxn modelId="{680D5B27-32BC-40DB-8BDB-188D031548CF}" type="presParOf" srcId="{9DD2F47D-9CE9-4280-8CAB-9A102B8B2F36}" destId="{B896716C-B122-435C-A71A-D04198C17C36}" srcOrd="0" destOrd="0" presId="urn:microsoft.com/office/officeart/2005/8/layout/chevron2"/>
    <dgm:cxn modelId="{0D705788-3951-4F63-9350-C76A950BB91E}" type="presParOf" srcId="{B896716C-B122-435C-A71A-D04198C17C36}" destId="{B52D3204-79DA-49B4-B54C-07CC9334B15E}" srcOrd="0" destOrd="0" presId="urn:microsoft.com/office/officeart/2005/8/layout/chevron2"/>
    <dgm:cxn modelId="{0A29A09D-696B-4566-9047-3D5EA7DECF0B}" type="presParOf" srcId="{B896716C-B122-435C-A71A-D04198C17C36}" destId="{A4146C63-B239-49B1-AA6C-303B07901389}" srcOrd="1" destOrd="0" presId="urn:microsoft.com/office/officeart/2005/8/layout/chevron2"/>
    <dgm:cxn modelId="{29F43CF9-C8E3-40EE-A054-A8F9905B25FE}" type="presParOf" srcId="{9DD2F47D-9CE9-4280-8CAB-9A102B8B2F36}" destId="{81E14FD1-D642-45B3-BBAF-3887D2B948C5}" srcOrd="1" destOrd="0" presId="urn:microsoft.com/office/officeart/2005/8/layout/chevron2"/>
    <dgm:cxn modelId="{D047665A-AD42-4C83-9B10-D6C0AA6782A5}" type="presParOf" srcId="{9DD2F47D-9CE9-4280-8CAB-9A102B8B2F36}" destId="{1591A212-2C77-41D9-8256-75B336741DF4}" srcOrd="2" destOrd="0" presId="urn:microsoft.com/office/officeart/2005/8/layout/chevron2"/>
    <dgm:cxn modelId="{C57327F1-E2AF-43D8-A158-EA8B75EB63F0}" type="presParOf" srcId="{1591A212-2C77-41D9-8256-75B336741DF4}" destId="{DDD5DF70-D256-4E0F-9000-CD9E5FBAD991}" srcOrd="0" destOrd="0" presId="urn:microsoft.com/office/officeart/2005/8/layout/chevron2"/>
    <dgm:cxn modelId="{0E749AC7-F490-4817-8687-3D4256F54A2B}" type="presParOf" srcId="{1591A212-2C77-41D9-8256-75B336741DF4}" destId="{8AB8C5CE-1105-47D7-BA5E-3A486240E859}" srcOrd="1" destOrd="0" presId="urn:microsoft.com/office/officeart/2005/8/layout/chevron2"/>
    <dgm:cxn modelId="{BF855A2F-CC46-4EFD-A201-25E3004EA83A}" type="presParOf" srcId="{9DD2F47D-9CE9-4280-8CAB-9A102B8B2F36}" destId="{C4195B24-6C74-4997-AD30-6726A7D4314D}" srcOrd="3" destOrd="0" presId="urn:microsoft.com/office/officeart/2005/8/layout/chevron2"/>
    <dgm:cxn modelId="{D3526FC8-81B7-4AAC-A98D-80CC7FDCE3D7}" type="presParOf" srcId="{9DD2F47D-9CE9-4280-8CAB-9A102B8B2F36}" destId="{61DA832D-D257-4822-9BD8-914C66EEF19B}" srcOrd="4" destOrd="0" presId="urn:microsoft.com/office/officeart/2005/8/layout/chevron2"/>
    <dgm:cxn modelId="{279E88D4-CC6E-4EBB-827C-B443D71F0EEF}" type="presParOf" srcId="{61DA832D-D257-4822-9BD8-914C66EEF19B}" destId="{5B4791BF-9E90-49E3-952B-969886325865}" srcOrd="0" destOrd="0" presId="urn:microsoft.com/office/officeart/2005/8/layout/chevron2"/>
    <dgm:cxn modelId="{A742A1A7-FD08-4496-8780-317D9E9BC288}" type="presParOf" srcId="{61DA832D-D257-4822-9BD8-914C66EEF19B}" destId="{4366F724-E244-4CE2-9A20-B3AC20989A47}" srcOrd="1" destOrd="0" presId="urn:microsoft.com/office/officeart/2005/8/layout/chevron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AEED4E2-9798-4603-ADCB-6BEE1BBE2484}">
      <dsp:nvSpPr>
        <dsp:cNvPr id="0" name=""/>
        <dsp:cNvSpPr/>
      </dsp:nvSpPr>
      <dsp:spPr>
        <a:xfrm>
          <a:off x="2160538" y="257979"/>
          <a:ext cx="2218623" cy="1959741"/>
        </a:xfrm>
        <a:prstGeom prst="pieWedge">
          <a:avLst/>
        </a:prstGeom>
        <a:solidFill>
          <a:schemeClr val="tx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GB" sz="2000" b="1" kern="1200" dirty="0" smtClean="0"/>
            <a:t>TASTE</a:t>
          </a:r>
          <a:endParaRPr lang="en-GB" sz="2000" b="1" kern="1200" dirty="0"/>
        </a:p>
      </dsp:txBody>
      <dsp:txXfrm>
        <a:off x="2160538" y="257979"/>
        <a:ext cx="2218623" cy="1959741"/>
      </dsp:txXfrm>
    </dsp:sp>
    <dsp:sp modelId="{C87993A9-1DBB-4232-A2DC-FD5AC09D66CB}">
      <dsp:nvSpPr>
        <dsp:cNvPr id="0" name=""/>
        <dsp:cNvSpPr/>
      </dsp:nvSpPr>
      <dsp:spPr>
        <a:xfrm rot="5400000">
          <a:off x="4487084" y="115104"/>
          <a:ext cx="1959741" cy="2245491"/>
        </a:xfrm>
        <a:prstGeom prst="pieWedge">
          <a:avLst/>
        </a:prstGeom>
        <a:solidFill>
          <a:schemeClr val="tx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lvl="0" algn="ctr" defTabSz="844550">
            <a:lnSpc>
              <a:spcPct val="90000"/>
            </a:lnSpc>
            <a:spcBef>
              <a:spcPct val="0"/>
            </a:spcBef>
            <a:spcAft>
              <a:spcPct val="35000"/>
            </a:spcAft>
          </a:pPr>
          <a:r>
            <a:rPr lang="en-GB" sz="1900" b="1" kern="1200" dirty="0" smtClean="0"/>
            <a:t>NATURAL</a:t>
          </a:r>
          <a:endParaRPr lang="en-GB" sz="1900" b="1" kern="1200" dirty="0"/>
        </a:p>
      </dsp:txBody>
      <dsp:txXfrm rot="5400000">
        <a:off x="4487084" y="115104"/>
        <a:ext cx="1959741" cy="2245491"/>
      </dsp:txXfrm>
    </dsp:sp>
    <dsp:sp modelId="{96CC56E9-C107-4609-8438-43381201860F}">
      <dsp:nvSpPr>
        <dsp:cNvPr id="0" name=""/>
        <dsp:cNvSpPr/>
      </dsp:nvSpPr>
      <dsp:spPr>
        <a:xfrm rot="10800000">
          <a:off x="4344209" y="2308240"/>
          <a:ext cx="2245491" cy="1959741"/>
        </a:xfrm>
        <a:prstGeom prst="pieWedge">
          <a:avLst/>
        </a:prstGeom>
        <a:solidFill>
          <a:schemeClr val="tx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GB" sz="1800" b="1" kern="1200" dirty="0" smtClean="0"/>
            <a:t>CONTROL</a:t>
          </a:r>
        </a:p>
      </dsp:txBody>
      <dsp:txXfrm rot="10800000">
        <a:off x="4344209" y="2308240"/>
        <a:ext cx="2245491" cy="1959741"/>
      </dsp:txXfrm>
    </dsp:sp>
    <dsp:sp modelId="{13651F1C-54BD-49FB-B589-2B2B96879F07}">
      <dsp:nvSpPr>
        <dsp:cNvPr id="0" name=""/>
        <dsp:cNvSpPr/>
      </dsp:nvSpPr>
      <dsp:spPr>
        <a:xfrm rot="16200000">
          <a:off x="2289979" y="2178799"/>
          <a:ext cx="1959741" cy="2218623"/>
        </a:xfrm>
        <a:prstGeom prst="pieWedge">
          <a:avLst/>
        </a:prstGeom>
        <a:solidFill>
          <a:schemeClr val="tx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GB" sz="1800" b="1" kern="1200" dirty="0" smtClean="0"/>
            <a:t>SMELL</a:t>
          </a:r>
        </a:p>
      </dsp:txBody>
      <dsp:txXfrm rot="16200000">
        <a:off x="2289979" y="2178799"/>
        <a:ext cx="1959741" cy="2218623"/>
      </dsp:txXfrm>
    </dsp:sp>
    <dsp:sp modelId="{7847B49D-FC44-4990-BB3A-342E2D8F2E9E}">
      <dsp:nvSpPr>
        <dsp:cNvPr id="0" name=""/>
        <dsp:cNvSpPr/>
      </dsp:nvSpPr>
      <dsp:spPr>
        <a:xfrm>
          <a:off x="4017934" y="1855644"/>
          <a:ext cx="676631" cy="588375"/>
        </a:xfrm>
        <a:prstGeom prst="circularArrow">
          <a:avLst/>
        </a:prstGeom>
        <a:solidFill>
          <a:srgbClr val="FFFF00"/>
        </a:solidFill>
        <a:ln w="25400" cap="flat" cmpd="sng" algn="ctr">
          <a:noFill/>
          <a:prstDash val="solid"/>
        </a:ln>
        <a:effectLst/>
      </dsp:spPr>
      <dsp:style>
        <a:lnRef idx="2">
          <a:scrgbClr r="0" g="0" b="0"/>
        </a:lnRef>
        <a:fillRef idx="1">
          <a:scrgbClr r="0" g="0" b="0"/>
        </a:fillRef>
        <a:effectRef idx="0">
          <a:scrgbClr r="0" g="0" b="0"/>
        </a:effectRef>
        <a:fontRef idx="minor"/>
      </dsp:style>
    </dsp:sp>
    <dsp:sp modelId="{26B9EA39-F0CA-4919-B2A0-45651CF9FB59}">
      <dsp:nvSpPr>
        <dsp:cNvPr id="0" name=""/>
        <dsp:cNvSpPr/>
      </dsp:nvSpPr>
      <dsp:spPr>
        <a:xfrm rot="10800000">
          <a:off x="4017934" y="2081942"/>
          <a:ext cx="676631" cy="588375"/>
        </a:xfrm>
        <a:prstGeom prst="circularArrow">
          <a:avLst/>
        </a:prstGeom>
        <a:solidFill>
          <a:srgbClr val="FFFF00"/>
        </a:solidFill>
        <a:ln w="25400" cap="flat" cmpd="sng" algn="ctr">
          <a:no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AEED4E2-9798-4603-ADCB-6BEE1BBE2484}">
      <dsp:nvSpPr>
        <dsp:cNvPr id="0" name=""/>
        <dsp:cNvSpPr/>
      </dsp:nvSpPr>
      <dsp:spPr>
        <a:xfrm>
          <a:off x="2160538" y="257979"/>
          <a:ext cx="2218623" cy="1959741"/>
        </a:xfrm>
        <a:prstGeom prst="pieWedge">
          <a:avLst/>
        </a:prstGeom>
        <a:solidFill>
          <a:schemeClr val="tx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GB" sz="1800" b="1" kern="1200" dirty="0" smtClean="0"/>
            <a:t>TASTE</a:t>
          </a:r>
          <a:endParaRPr lang="en-GB" sz="1800" b="1" kern="1200" dirty="0"/>
        </a:p>
      </dsp:txBody>
      <dsp:txXfrm>
        <a:off x="2160538" y="257979"/>
        <a:ext cx="2218623" cy="1959741"/>
      </dsp:txXfrm>
    </dsp:sp>
    <dsp:sp modelId="{C87993A9-1DBB-4232-A2DC-FD5AC09D66CB}">
      <dsp:nvSpPr>
        <dsp:cNvPr id="0" name=""/>
        <dsp:cNvSpPr/>
      </dsp:nvSpPr>
      <dsp:spPr>
        <a:xfrm rot="5400000">
          <a:off x="4487084" y="115104"/>
          <a:ext cx="1959741" cy="2245491"/>
        </a:xfrm>
        <a:prstGeom prst="pieWedge">
          <a:avLst/>
        </a:prstGeom>
        <a:solidFill>
          <a:schemeClr val="tx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GB" sz="1800" b="1" kern="1200" dirty="0" smtClean="0"/>
            <a:t>NATURAL</a:t>
          </a:r>
          <a:endParaRPr lang="en-GB" sz="1800" b="1" kern="1200" dirty="0"/>
        </a:p>
      </dsp:txBody>
      <dsp:txXfrm rot="5400000">
        <a:off x="4487084" y="115104"/>
        <a:ext cx="1959741" cy="2245491"/>
      </dsp:txXfrm>
    </dsp:sp>
    <dsp:sp modelId="{96CC56E9-C107-4609-8438-43381201860F}">
      <dsp:nvSpPr>
        <dsp:cNvPr id="0" name=""/>
        <dsp:cNvSpPr/>
      </dsp:nvSpPr>
      <dsp:spPr>
        <a:xfrm rot="10800000">
          <a:off x="4344209" y="2308240"/>
          <a:ext cx="2245491" cy="1959741"/>
        </a:xfrm>
        <a:prstGeom prst="pieWedge">
          <a:avLst/>
        </a:prstGeom>
        <a:solidFill>
          <a:schemeClr val="tx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GB" sz="1800" b="1" kern="1200" dirty="0" smtClean="0"/>
            <a:t>CONTROL</a:t>
          </a:r>
        </a:p>
      </dsp:txBody>
      <dsp:txXfrm rot="10800000">
        <a:off x="4344209" y="2308240"/>
        <a:ext cx="2245491" cy="1959741"/>
      </dsp:txXfrm>
    </dsp:sp>
    <dsp:sp modelId="{13651F1C-54BD-49FB-B589-2B2B96879F07}">
      <dsp:nvSpPr>
        <dsp:cNvPr id="0" name=""/>
        <dsp:cNvSpPr/>
      </dsp:nvSpPr>
      <dsp:spPr>
        <a:xfrm rot="16200000">
          <a:off x="2289979" y="2178799"/>
          <a:ext cx="1959741" cy="2218623"/>
        </a:xfrm>
        <a:prstGeom prst="pieWedge">
          <a:avLst/>
        </a:prstGeom>
        <a:solidFill>
          <a:schemeClr val="tx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GB" sz="1800" b="1" kern="1200" dirty="0" smtClean="0"/>
            <a:t>SMELL</a:t>
          </a:r>
        </a:p>
      </dsp:txBody>
      <dsp:txXfrm rot="16200000">
        <a:off x="2289979" y="2178799"/>
        <a:ext cx="1959741" cy="2218623"/>
      </dsp:txXfrm>
    </dsp:sp>
    <dsp:sp modelId="{7847B49D-FC44-4990-BB3A-342E2D8F2E9E}">
      <dsp:nvSpPr>
        <dsp:cNvPr id="0" name=""/>
        <dsp:cNvSpPr/>
      </dsp:nvSpPr>
      <dsp:spPr>
        <a:xfrm>
          <a:off x="4017934" y="1855644"/>
          <a:ext cx="676631" cy="588375"/>
        </a:xfrm>
        <a:prstGeom prst="circularArrow">
          <a:avLst/>
        </a:prstGeom>
        <a:solidFill>
          <a:srgbClr val="FFFF00"/>
        </a:solidFill>
        <a:ln w="25400" cap="flat" cmpd="sng" algn="ctr">
          <a:noFill/>
          <a:prstDash val="solid"/>
        </a:ln>
        <a:effectLst/>
      </dsp:spPr>
      <dsp:style>
        <a:lnRef idx="2">
          <a:scrgbClr r="0" g="0" b="0"/>
        </a:lnRef>
        <a:fillRef idx="1">
          <a:scrgbClr r="0" g="0" b="0"/>
        </a:fillRef>
        <a:effectRef idx="0">
          <a:scrgbClr r="0" g="0" b="0"/>
        </a:effectRef>
        <a:fontRef idx="minor"/>
      </dsp:style>
    </dsp:sp>
    <dsp:sp modelId="{26B9EA39-F0CA-4919-B2A0-45651CF9FB59}">
      <dsp:nvSpPr>
        <dsp:cNvPr id="0" name=""/>
        <dsp:cNvSpPr/>
      </dsp:nvSpPr>
      <dsp:spPr>
        <a:xfrm rot="10800000">
          <a:off x="4017934" y="2081942"/>
          <a:ext cx="676631" cy="588375"/>
        </a:xfrm>
        <a:prstGeom prst="circularArrow">
          <a:avLst/>
        </a:prstGeom>
        <a:solidFill>
          <a:srgbClr val="FFFF00"/>
        </a:solidFill>
        <a:ln w="25400" cap="flat" cmpd="sng" algn="ctr">
          <a:no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52D3204-79DA-49B4-B54C-07CC9334B15E}">
      <dsp:nvSpPr>
        <dsp:cNvPr id="0" name=""/>
        <dsp:cNvSpPr/>
      </dsp:nvSpPr>
      <dsp:spPr>
        <a:xfrm rot="5400000">
          <a:off x="-237142" y="238918"/>
          <a:ext cx="1580949" cy="1106664"/>
        </a:xfrm>
        <a:prstGeom prst="chevron">
          <a:avLst/>
        </a:prstGeom>
        <a:solidFill>
          <a:schemeClr val="tx1"/>
        </a:solidFill>
        <a:ln w="25400" cap="flat" cmpd="sng" algn="ctr">
          <a:solidFill>
            <a:srgbClr val="FFFF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lvl="0" algn="ctr" defTabSz="1289050">
            <a:lnSpc>
              <a:spcPct val="90000"/>
            </a:lnSpc>
            <a:spcBef>
              <a:spcPct val="0"/>
            </a:spcBef>
            <a:spcAft>
              <a:spcPct val="35000"/>
            </a:spcAft>
          </a:pPr>
          <a:r>
            <a:rPr lang="en-GB" sz="2900" kern="1200" dirty="0" smtClean="0"/>
            <a:t>Step 1</a:t>
          </a:r>
          <a:endParaRPr lang="en-GB" sz="2900" kern="1200" dirty="0"/>
        </a:p>
      </dsp:txBody>
      <dsp:txXfrm rot="5400000">
        <a:off x="-237142" y="238918"/>
        <a:ext cx="1580949" cy="1106664"/>
      </dsp:txXfrm>
    </dsp:sp>
    <dsp:sp modelId="{A4146C63-B239-49B1-AA6C-303B07901389}">
      <dsp:nvSpPr>
        <dsp:cNvPr id="0" name=""/>
        <dsp:cNvSpPr/>
      </dsp:nvSpPr>
      <dsp:spPr>
        <a:xfrm rot="5400000">
          <a:off x="4334504" y="-3226064"/>
          <a:ext cx="1027617" cy="7483297"/>
        </a:xfrm>
        <a:prstGeom prst="round2SameRect">
          <a:avLst/>
        </a:prstGeom>
        <a:noFill/>
        <a:ln w="25400" cap="flat" cmpd="sng" algn="ctr">
          <a:solidFill>
            <a:srgbClr val="FFFF00"/>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2065" rIns="12065" bIns="12065" numCol="1" spcCol="1270" anchor="ctr" anchorCtr="0">
          <a:noAutofit/>
        </a:bodyPr>
        <a:lstStyle/>
        <a:p>
          <a:pPr marL="171450" lvl="1" indent="-171450" algn="l" defTabSz="844550">
            <a:lnSpc>
              <a:spcPct val="90000"/>
            </a:lnSpc>
            <a:spcBef>
              <a:spcPct val="0"/>
            </a:spcBef>
            <a:spcAft>
              <a:spcPct val="15000"/>
            </a:spcAft>
            <a:buChar char="••"/>
          </a:pPr>
          <a:r>
            <a:rPr lang="en-GB" sz="1900" b="1" kern="1200" dirty="0" smtClean="0"/>
            <a:t>READY....</a:t>
          </a:r>
          <a:endParaRPr lang="en-GB" sz="1900" b="1" kern="1200" dirty="0"/>
        </a:p>
        <a:p>
          <a:pPr marL="171450" lvl="1" indent="-171450" algn="l" defTabSz="844550">
            <a:lnSpc>
              <a:spcPct val="90000"/>
            </a:lnSpc>
            <a:spcBef>
              <a:spcPct val="0"/>
            </a:spcBef>
            <a:spcAft>
              <a:spcPct val="15000"/>
            </a:spcAft>
            <a:buChar char="••"/>
          </a:pPr>
          <a:r>
            <a:rPr lang="en-GB" sz="1900" kern="1200" dirty="0" smtClean="0"/>
            <a:t>Loosen/fluff up tobacco in pouch, take </a:t>
          </a:r>
          <a:r>
            <a:rPr lang="en-GB" sz="1900" kern="1200" dirty="0" err="1" smtClean="0"/>
            <a:t>Rizla</a:t>
          </a:r>
          <a:r>
            <a:rPr lang="en-GB" sz="1900" kern="1200" dirty="0" smtClean="0"/>
            <a:t> paper gum side up, (put filter behind ear or in mouth)</a:t>
          </a:r>
          <a:endParaRPr lang="en-GB" sz="1900" kern="1200" dirty="0"/>
        </a:p>
      </dsp:txBody>
      <dsp:txXfrm rot="5400000">
        <a:off x="4334504" y="-3226064"/>
        <a:ext cx="1027617" cy="7483297"/>
      </dsp:txXfrm>
    </dsp:sp>
    <dsp:sp modelId="{DDD5DF70-D256-4E0F-9000-CD9E5FBAD991}">
      <dsp:nvSpPr>
        <dsp:cNvPr id="0" name=""/>
        <dsp:cNvSpPr/>
      </dsp:nvSpPr>
      <dsp:spPr>
        <a:xfrm rot="5400000">
          <a:off x="-237142" y="1625526"/>
          <a:ext cx="1580949" cy="1106664"/>
        </a:xfrm>
        <a:prstGeom prst="chevron">
          <a:avLst/>
        </a:prstGeom>
        <a:solidFill>
          <a:schemeClr val="tx1"/>
        </a:solidFill>
        <a:ln w="25400" cap="flat" cmpd="sng" algn="ctr">
          <a:solidFill>
            <a:srgbClr val="FFFF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lvl="0" algn="ctr" defTabSz="1289050">
            <a:lnSpc>
              <a:spcPct val="90000"/>
            </a:lnSpc>
            <a:spcBef>
              <a:spcPct val="0"/>
            </a:spcBef>
            <a:spcAft>
              <a:spcPct val="35000"/>
            </a:spcAft>
          </a:pPr>
          <a:r>
            <a:rPr lang="en-GB" sz="2900" kern="1200" dirty="0" smtClean="0"/>
            <a:t>Step 2</a:t>
          </a:r>
          <a:endParaRPr lang="en-GB" sz="2900" kern="1200" dirty="0"/>
        </a:p>
      </dsp:txBody>
      <dsp:txXfrm rot="5400000">
        <a:off x="-237142" y="1625526"/>
        <a:ext cx="1580949" cy="1106664"/>
      </dsp:txXfrm>
    </dsp:sp>
    <dsp:sp modelId="{8AB8C5CE-1105-47D7-BA5E-3A486240E859}">
      <dsp:nvSpPr>
        <dsp:cNvPr id="0" name=""/>
        <dsp:cNvSpPr/>
      </dsp:nvSpPr>
      <dsp:spPr>
        <a:xfrm rot="5400000">
          <a:off x="4334504" y="-1839455"/>
          <a:ext cx="1027617" cy="7483297"/>
        </a:xfrm>
        <a:prstGeom prst="round2SameRect">
          <a:avLst/>
        </a:prstGeom>
        <a:noFill/>
        <a:ln w="25400" cap="flat" cmpd="sng" algn="ctr">
          <a:solidFill>
            <a:srgbClr val="FFFF00"/>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2065" rIns="12065" bIns="12065" numCol="1" spcCol="1270" anchor="ctr" anchorCtr="0">
          <a:noAutofit/>
        </a:bodyPr>
        <a:lstStyle/>
        <a:p>
          <a:pPr marL="171450" lvl="1" indent="-171450" algn="l" defTabSz="844550">
            <a:lnSpc>
              <a:spcPct val="90000"/>
            </a:lnSpc>
            <a:spcBef>
              <a:spcPct val="0"/>
            </a:spcBef>
            <a:spcAft>
              <a:spcPct val="15000"/>
            </a:spcAft>
            <a:buChar char="••"/>
          </a:pPr>
          <a:r>
            <a:rPr lang="en-GB" sz="1900" b="1" kern="1200" dirty="0" smtClean="0"/>
            <a:t>STEADY....</a:t>
          </a:r>
          <a:endParaRPr lang="en-GB" sz="1900" b="1" kern="1200" dirty="0"/>
        </a:p>
        <a:p>
          <a:pPr marL="171450" lvl="1" indent="-171450" algn="l" defTabSz="844550">
            <a:lnSpc>
              <a:spcPct val="90000"/>
            </a:lnSpc>
            <a:spcBef>
              <a:spcPct val="0"/>
            </a:spcBef>
            <a:spcAft>
              <a:spcPct val="15000"/>
            </a:spcAft>
            <a:buChar char="••"/>
          </a:pPr>
          <a:r>
            <a:rPr lang="en-GB" sz="1900" kern="1200" dirty="0" smtClean="0"/>
            <a:t>Place open </a:t>
          </a:r>
          <a:r>
            <a:rPr lang="en-GB" sz="1900" kern="1200" dirty="0" err="1" smtClean="0"/>
            <a:t>Rizla</a:t>
          </a:r>
          <a:r>
            <a:rPr lang="en-GB" sz="1900" kern="1200" dirty="0" smtClean="0"/>
            <a:t> on open side of pouch/tin lid, (place filter/roach at end), spread tobacco across fold (ensure even width)</a:t>
          </a:r>
          <a:endParaRPr lang="en-GB" sz="1900" kern="1200" dirty="0"/>
        </a:p>
      </dsp:txBody>
      <dsp:txXfrm rot="5400000">
        <a:off x="4334504" y="-1839455"/>
        <a:ext cx="1027617" cy="7483297"/>
      </dsp:txXfrm>
    </dsp:sp>
    <dsp:sp modelId="{5B4791BF-9E90-49E3-952B-969886325865}">
      <dsp:nvSpPr>
        <dsp:cNvPr id="0" name=""/>
        <dsp:cNvSpPr/>
      </dsp:nvSpPr>
      <dsp:spPr>
        <a:xfrm rot="5400000">
          <a:off x="-237142" y="3012135"/>
          <a:ext cx="1580949" cy="1106664"/>
        </a:xfrm>
        <a:prstGeom prst="chevron">
          <a:avLst/>
        </a:prstGeom>
        <a:solidFill>
          <a:schemeClr val="tx1"/>
        </a:solidFill>
        <a:ln w="25400" cap="flat" cmpd="sng" algn="ctr">
          <a:solidFill>
            <a:srgbClr val="FFFF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lvl="0" algn="ctr" defTabSz="1289050">
            <a:lnSpc>
              <a:spcPct val="90000"/>
            </a:lnSpc>
            <a:spcBef>
              <a:spcPct val="0"/>
            </a:spcBef>
            <a:spcAft>
              <a:spcPct val="35000"/>
            </a:spcAft>
          </a:pPr>
          <a:r>
            <a:rPr lang="en-GB" sz="2900" kern="1200" dirty="0" smtClean="0"/>
            <a:t>Step 3</a:t>
          </a:r>
          <a:endParaRPr lang="en-GB" sz="2900" kern="1200" dirty="0"/>
        </a:p>
      </dsp:txBody>
      <dsp:txXfrm rot="5400000">
        <a:off x="-237142" y="3012135"/>
        <a:ext cx="1580949" cy="1106664"/>
      </dsp:txXfrm>
    </dsp:sp>
    <dsp:sp modelId="{4366F724-E244-4CE2-9A20-B3AC20989A47}">
      <dsp:nvSpPr>
        <dsp:cNvPr id="0" name=""/>
        <dsp:cNvSpPr/>
      </dsp:nvSpPr>
      <dsp:spPr>
        <a:xfrm rot="5400000">
          <a:off x="4334504" y="-452847"/>
          <a:ext cx="1027617" cy="7483297"/>
        </a:xfrm>
        <a:prstGeom prst="round2SameRect">
          <a:avLst/>
        </a:prstGeom>
        <a:noFill/>
        <a:ln w="25400" cap="flat" cmpd="sng" algn="ctr">
          <a:solidFill>
            <a:srgbClr val="FFFF00"/>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2065" rIns="12065" bIns="12065" numCol="1" spcCol="1270" anchor="ctr" anchorCtr="0">
          <a:noAutofit/>
        </a:bodyPr>
        <a:lstStyle/>
        <a:p>
          <a:pPr marL="171450" lvl="1" indent="-171450" algn="l" defTabSz="844550">
            <a:lnSpc>
              <a:spcPct val="90000"/>
            </a:lnSpc>
            <a:spcBef>
              <a:spcPct val="0"/>
            </a:spcBef>
            <a:spcAft>
              <a:spcPct val="15000"/>
            </a:spcAft>
            <a:buChar char="••"/>
          </a:pPr>
          <a:r>
            <a:rPr lang="en-GB" sz="1900" b="1" kern="1200" dirty="0" smtClean="0"/>
            <a:t>ROLL (longest time spent at this step)</a:t>
          </a:r>
          <a:endParaRPr lang="en-GB" sz="1900" b="1" kern="1200" dirty="0"/>
        </a:p>
        <a:p>
          <a:pPr marL="171450" lvl="1" indent="-171450" algn="l" defTabSz="844550">
            <a:lnSpc>
              <a:spcPct val="90000"/>
            </a:lnSpc>
            <a:spcBef>
              <a:spcPct val="0"/>
            </a:spcBef>
            <a:spcAft>
              <a:spcPct val="15000"/>
            </a:spcAft>
            <a:buChar char="••"/>
          </a:pPr>
          <a:r>
            <a:rPr lang="en-GB" sz="1900" kern="1200" dirty="0" smtClean="0"/>
            <a:t>Grab both ends with thumbs together in middle and roll several times, tuck down paper (and run nail across)</a:t>
          </a:r>
          <a:endParaRPr lang="en-GB" sz="1900" kern="1200" dirty="0"/>
        </a:p>
      </dsp:txBody>
      <dsp:txXfrm rot="5400000">
        <a:off x="4334504" y="-452847"/>
        <a:ext cx="1027617" cy="7483297"/>
      </dsp:txXfrm>
    </dsp:sp>
  </dsp:spTree>
</dsp:drawing>
</file>

<file path=ppt/diagrams/layout1.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2.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44813" cy="493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GB"/>
          </a:p>
        </p:txBody>
      </p:sp>
      <p:sp>
        <p:nvSpPr>
          <p:cNvPr id="3075" name="Rectangle 3"/>
          <p:cNvSpPr>
            <a:spLocks noGrp="1" noChangeArrowheads="1"/>
          </p:cNvSpPr>
          <p:nvPr>
            <p:ph type="dt" idx="1"/>
          </p:nvPr>
        </p:nvSpPr>
        <p:spPr bwMode="auto">
          <a:xfrm>
            <a:off x="3851275" y="0"/>
            <a:ext cx="2944813" cy="493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p>
        </p:txBody>
      </p:sp>
      <p:sp>
        <p:nvSpPr>
          <p:cNvPr id="25604" name="Rectangle 4"/>
          <p:cNvSpPr>
            <a:spLocks noGrp="1" noRot="1" noChangeAspect="1" noChangeArrowheads="1" noTextEdit="1"/>
          </p:cNvSpPr>
          <p:nvPr>
            <p:ph type="sldImg" idx="2"/>
          </p:nvPr>
        </p:nvSpPr>
        <p:spPr bwMode="auto">
          <a:xfrm>
            <a:off x="930275" y="739775"/>
            <a:ext cx="4937125" cy="3703638"/>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679450" y="4689475"/>
            <a:ext cx="5438775" cy="44434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3078" name="Rectangle 6"/>
          <p:cNvSpPr>
            <a:spLocks noGrp="1" noChangeArrowheads="1"/>
          </p:cNvSpPr>
          <p:nvPr>
            <p:ph type="ftr" sz="quarter" idx="4"/>
          </p:nvPr>
        </p:nvSpPr>
        <p:spPr bwMode="auto">
          <a:xfrm>
            <a:off x="0" y="9377363"/>
            <a:ext cx="2944813" cy="49371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GB"/>
          </a:p>
        </p:txBody>
      </p:sp>
      <p:sp>
        <p:nvSpPr>
          <p:cNvPr id="3079" name="Rectangle 7"/>
          <p:cNvSpPr>
            <a:spLocks noGrp="1" noChangeArrowheads="1"/>
          </p:cNvSpPr>
          <p:nvPr>
            <p:ph type="sldNum" sz="quarter" idx="5"/>
          </p:nvPr>
        </p:nvSpPr>
        <p:spPr bwMode="auto">
          <a:xfrm>
            <a:off x="3851275" y="9377363"/>
            <a:ext cx="2944813" cy="49371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BBA03D8C-33AF-4C68-852D-FEC8CFEA1825}"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p:cNvSpPr>
            <a:spLocks noGrp="1" noRot="1" noChangeAspect="1" noTextEdit="1"/>
          </p:cNvSpPr>
          <p:nvPr>
            <p:ph type="sldImg"/>
          </p:nvPr>
        </p:nvSpPr>
        <p:spPr>
          <a:ln/>
        </p:spPr>
      </p:sp>
      <p:sp>
        <p:nvSpPr>
          <p:cNvPr id="27650" name="Notes Placeholder 2"/>
          <p:cNvSpPr>
            <a:spLocks noGrp="1"/>
          </p:cNvSpPr>
          <p:nvPr>
            <p:ph type="body" idx="1"/>
          </p:nvPr>
        </p:nvSpPr>
        <p:spPr>
          <a:noFill/>
          <a:ln/>
        </p:spPr>
        <p:txBody>
          <a:bodyPr/>
          <a:lstStyle/>
          <a:p>
            <a:endParaRPr lang="en-US" smtClean="0"/>
          </a:p>
        </p:txBody>
      </p:sp>
      <p:sp>
        <p:nvSpPr>
          <p:cNvPr id="27651" name="Slide Number Placeholder 3"/>
          <p:cNvSpPr>
            <a:spLocks noGrp="1"/>
          </p:cNvSpPr>
          <p:nvPr>
            <p:ph type="sldNum" sz="quarter" idx="5"/>
          </p:nvPr>
        </p:nvSpPr>
        <p:spPr>
          <a:noFill/>
        </p:spPr>
        <p:txBody>
          <a:bodyPr/>
          <a:lstStyle/>
          <a:p>
            <a:fld id="{41FE52FD-09EA-4E11-B9BE-CCAB3555A0B9}" type="slidenum">
              <a:rPr lang="en-GB" smtClean="0"/>
              <a:pPr/>
              <a:t>1</a:t>
            </a:fld>
            <a:endParaRPr lang="en-GB"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p:cNvSpPr>
            <a:spLocks noGrp="1" noRot="1" noChangeAspect="1" noTextEdit="1"/>
          </p:cNvSpPr>
          <p:nvPr>
            <p:ph type="sldImg"/>
          </p:nvPr>
        </p:nvSpPr>
        <p:spPr>
          <a:ln/>
        </p:spPr>
      </p:sp>
      <p:sp>
        <p:nvSpPr>
          <p:cNvPr id="29698" name="Notes Placeholder 2"/>
          <p:cNvSpPr>
            <a:spLocks noGrp="1"/>
          </p:cNvSpPr>
          <p:nvPr>
            <p:ph type="body" idx="1"/>
          </p:nvPr>
        </p:nvSpPr>
        <p:spPr>
          <a:noFill/>
          <a:ln/>
        </p:spPr>
        <p:txBody>
          <a:bodyPr/>
          <a:lstStyle/>
          <a:p>
            <a:endParaRPr lang="en-US" smtClean="0"/>
          </a:p>
        </p:txBody>
      </p:sp>
      <p:sp>
        <p:nvSpPr>
          <p:cNvPr id="29699" name="Slide Number Placeholder 3"/>
          <p:cNvSpPr>
            <a:spLocks noGrp="1"/>
          </p:cNvSpPr>
          <p:nvPr>
            <p:ph type="sldNum" sz="quarter" idx="5"/>
          </p:nvPr>
        </p:nvSpPr>
        <p:spPr>
          <a:noFill/>
        </p:spPr>
        <p:txBody>
          <a:bodyPr/>
          <a:lstStyle/>
          <a:p>
            <a:fld id="{343CAB46-EC30-4780-9156-7C5124ADEC2A}" type="slidenum">
              <a:rPr lang="en-GB" smtClean="0"/>
              <a:pPr/>
              <a:t>2</a:t>
            </a:fld>
            <a:endParaRPr lang="en-GB"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Slide Image Placeholder 1"/>
          <p:cNvSpPr>
            <a:spLocks noGrp="1" noRot="1" noChangeAspect="1" noTextEdit="1"/>
          </p:cNvSpPr>
          <p:nvPr>
            <p:ph type="sldImg"/>
          </p:nvPr>
        </p:nvSpPr>
        <p:spPr>
          <a:ln/>
        </p:spPr>
      </p:sp>
      <p:sp>
        <p:nvSpPr>
          <p:cNvPr id="31746" name="Notes Placeholder 2"/>
          <p:cNvSpPr>
            <a:spLocks noGrp="1"/>
          </p:cNvSpPr>
          <p:nvPr>
            <p:ph type="body" idx="1"/>
          </p:nvPr>
        </p:nvSpPr>
        <p:spPr>
          <a:noFill/>
          <a:ln/>
        </p:spPr>
        <p:txBody>
          <a:bodyPr/>
          <a:lstStyle/>
          <a:p>
            <a:endParaRPr lang="en-US" smtClean="0"/>
          </a:p>
        </p:txBody>
      </p:sp>
      <p:sp>
        <p:nvSpPr>
          <p:cNvPr id="31747" name="Slide Number Placeholder 3"/>
          <p:cNvSpPr>
            <a:spLocks noGrp="1"/>
          </p:cNvSpPr>
          <p:nvPr>
            <p:ph type="sldNum" sz="quarter" idx="5"/>
          </p:nvPr>
        </p:nvSpPr>
        <p:spPr>
          <a:noFill/>
        </p:spPr>
        <p:txBody>
          <a:bodyPr/>
          <a:lstStyle/>
          <a:p>
            <a:fld id="{F7466CAA-1EAA-4295-8687-E63792DA1B9C}" type="slidenum">
              <a:rPr lang="en-GB" smtClean="0"/>
              <a:pPr/>
              <a:t>3</a:t>
            </a:fld>
            <a:endParaRPr lang="en-GB"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Image Placeholder 1"/>
          <p:cNvSpPr>
            <a:spLocks noGrp="1" noRot="1" noChangeAspect="1" noTextEdit="1"/>
          </p:cNvSpPr>
          <p:nvPr>
            <p:ph type="sldImg"/>
          </p:nvPr>
        </p:nvSpPr>
        <p:spPr>
          <a:ln/>
        </p:spPr>
      </p:sp>
      <p:sp>
        <p:nvSpPr>
          <p:cNvPr id="33794" name="Notes Placeholder 2"/>
          <p:cNvSpPr>
            <a:spLocks noGrp="1"/>
          </p:cNvSpPr>
          <p:nvPr>
            <p:ph type="body" idx="1"/>
          </p:nvPr>
        </p:nvSpPr>
        <p:spPr>
          <a:noFill/>
          <a:ln/>
        </p:spPr>
        <p:txBody>
          <a:bodyPr/>
          <a:lstStyle/>
          <a:p>
            <a:endParaRPr lang="en-US" smtClean="0"/>
          </a:p>
          <a:p>
            <a:endParaRPr lang="en-US" smtClean="0"/>
          </a:p>
        </p:txBody>
      </p:sp>
      <p:sp>
        <p:nvSpPr>
          <p:cNvPr id="33795" name="Slide Number Placeholder 3"/>
          <p:cNvSpPr>
            <a:spLocks noGrp="1"/>
          </p:cNvSpPr>
          <p:nvPr>
            <p:ph type="sldNum" sz="quarter" idx="5"/>
          </p:nvPr>
        </p:nvSpPr>
        <p:spPr>
          <a:noFill/>
        </p:spPr>
        <p:txBody>
          <a:bodyPr/>
          <a:lstStyle/>
          <a:p>
            <a:fld id="{E5CECEBF-D909-4D3B-9804-41890DDB380E}" type="slidenum">
              <a:rPr lang="en-GB" smtClean="0"/>
              <a:pPr/>
              <a:t>4</a:t>
            </a:fld>
            <a:endParaRPr lang="en-GB"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noTextEdit="1"/>
          </p:cNvSpPr>
          <p:nvPr>
            <p:ph type="sldImg"/>
          </p:nvPr>
        </p:nvSpPr>
        <p:spPr>
          <a:ln/>
        </p:spPr>
      </p:sp>
      <p:sp>
        <p:nvSpPr>
          <p:cNvPr id="35842" name="Notes Placeholder 2"/>
          <p:cNvSpPr>
            <a:spLocks noGrp="1"/>
          </p:cNvSpPr>
          <p:nvPr>
            <p:ph type="body" idx="1"/>
          </p:nvPr>
        </p:nvSpPr>
        <p:spPr>
          <a:noFill/>
          <a:ln/>
        </p:spPr>
        <p:txBody>
          <a:bodyPr/>
          <a:lstStyle/>
          <a:p>
            <a:endParaRPr lang="en-GB" b="1" smtClean="0"/>
          </a:p>
          <a:p>
            <a:pPr algn="just" eaLnBrk="1" hangingPunct="1">
              <a:spcBef>
                <a:spcPct val="0"/>
              </a:spcBef>
            </a:pPr>
            <a:endParaRPr lang="en-US" smtClean="0"/>
          </a:p>
        </p:txBody>
      </p:sp>
      <p:sp>
        <p:nvSpPr>
          <p:cNvPr id="35843" name="Slide Number Placeholder 3"/>
          <p:cNvSpPr>
            <a:spLocks noGrp="1"/>
          </p:cNvSpPr>
          <p:nvPr>
            <p:ph type="sldNum" sz="quarter" idx="5"/>
          </p:nvPr>
        </p:nvSpPr>
        <p:spPr>
          <a:noFill/>
        </p:spPr>
        <p:txBody>
          <a:bodyPr/>
          <a:lstStyle/>
          <a:p>
            <a:fld id="{64D394E6-DFC5-48E4-A62A-159A474A875B}" type="slidenum">
              <a:rPr lang="en-GB" smtClean="0"/>
              <a:pPr/>
              <a:t>5</a:t>
            </a:fld>
            <a:endParaRPr lang="en-GB"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Image Placeholder 1"/>
          <p:cNvSpPr>
            <a:spLocks noGrp="1" noRot="1" noChangeAspect="1" noTextEdit="1"/>
          </p:cNvSpPr>
          <p:nvPr>
            <p:ph type="sldImg"/>
          </p:nvPr>
        </p:nvSpPr>
        <p:spPr>
          <a:ln/>
        </p:spPr>
      </p:sp>
      <p:sp>
        <p:nvSpPr>
          <p:cNvPr id="37890" name="Notes Placeholder 2"/>
          <p:cNvSpPr>
            <a:spLocks noGrp="1"/>
          </p:cNvSpPr>
          <p:nvPr>
            <p:ph type="body" idx="1"/>
          </p:nvPr>
        </p:nvSpPr>
        <p:spPr>
          <a:noFill/>
          <a:ln/>
        </p:spPr>
        <p:txBody>
          <a:bodyPr/>
          <a:lstStyle/>
          <a:p>
            <a:endParaRPr lang="en-US" smtClean="0"/>
          </a:p>
        </p:txBody>
      </p:sp>
      <p:sp>
        <p:nvSpPr>
          <p:cNvPr id="37891" name="Slide Number Placeholder 3"/>
          <p:cNvSpPr>
            <a:spLocks noGrp="1"/>
          </p:cNvSpPr>
          <p:nvPr>
            <p:ph type="sldNum" sz="quarter" idx="5"/>
          </p:nvPr>
        </p:nvSpPr>
        <p:spPr>
          <a:noFill/>
        </p:spPr>
        <p:txBody>
          <a:bodyPr/>
          <a:lstStyle/>
          <a:p>
            <a:fld id="{D4DB56FB-22B2-4E52-9C76-8B59C67467B9}" type="slidenum">
              <a:rPr lang="en-GB" smtClean="0"/>
              <a:pPr/>
              <a:t>6</a:t>
            </a:fld>
            <a:endParaRPr lang="en-GB"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noTextEdit="1"/>
          </p:cNvSpPr>
          <p:nvPr>
            <p:ph type="sldImg"/>
          </p:nvPr>
        </p:nvSpPr>
        <p:spPr>
          <a:ln/>
        </p:spPr>
      </p:sp>
      <p:sp>
        <p:nvSpPr>
          <p:cNvPr id="39938" name="Notes Placeholder 2"/>
          <p:cNvSpPr>
            <a:spLocks noGrp="1"/>
          </p:cNvSpPr>
          <p:nvPr>
            <p:ph type="body" idx="1"/>
          </p:nvPr>
        </p:nvSpPr>
        <p:spPr>
          <a:noFill/>
          <a:ln/>
        </p:spPr>
        <p:txBody>
          <a:bodyPr/>
          <a:lstStyle/>
          <a:p>
            <a:endParaRPr lang="en-US" smtClean="0"/>
          </a:p>
        </p:txBody>
      </p:sp>
      <p:sp>
        <p:nvSpPr>
          <p:cNvPr id="39939" name="Slide Number Placeholder 3"/>
          <p:cNvSpPr>
            <a:spLocks noGrp="1"/>
          </p:cNvSpPr>
          <p:nvPr>
            <p:ph type="sldNum" sz="quarter" idx="5"/>
          </p:nvPr>
        </p:nvSpPr>
        <p:spPr>
          <a:noFill/>
        </p:spPr>
        <p:txBody>
          <a:bodyPr/>
          <a:lstStyle/>
          <a:p>
            <a:fld id="{7C4FEEBD-9839-4612-A5EF-D8FD4960EF4A}" type="slidenum">
              <a:rPr lang="en-GB" smtClean="0"/>
              <a:pPr/>
              <a:t>7</a:t>
            </a:fld>
            <a:endParaRPr lang="en-GB"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Slide Image Placeholder 1"/>
          <p:cNvSpPr>
            <a:spLocks noGrp="1" noRot="1" noChangeAspect="1"/>
          </p:cNvSpPr>
          <p:nvPr>
            <p:ph type="sldImg"/>
          </p:nvPr>
        </p:nvSpPr>
        <p:spPr>
          <a:ln/>
        </p:spPr>
      </p:sp>
      <p:sp>
        <p:nvSpPr>
          <p:cNvPr id="41986" name="Notes Placeholder 2"/>
          <p:cNvSpPr>
            <a:spLocks noGrp="1"/>
          </p:cNvSpPr>
          <p:nvPr>
            <p:ph type="body" idx="1"/>
          </p:nvPr>
        </p:nvSpPr>
        <p:spPr>
          <a:noFill/>
          <a:ln/>
        </p:spPr>
        <p:txBody>
          <a:bodyPr/>
          <a:lstStyle/>
          <a:p>
            <a:endParaRPr lang="en-US" smtClean="0"/>
          </a:p>
        </p:txBody>
      </p:sp>
      <p:sp>
        <p:nvSpPr>
          <p:cNvPr id="41987" name="Slide Number Placeholder 3"/>
          <p:cNvSpPr>
            <a:spLocks noGrp="1"/>
          </p:cNvSpPr>
          <p:nvPr>
            <p:ph type="sldNum" sz="quarter" idx="5"/>
          </p:nvPr>
        </p:nvSpPr>
        <p:spPr>
          <a:noFill/>
        </p:spPr>
        <p:txBody>
          <a:bodyPr/>
          <a:lstStyle/>
          <a:p>
            <a:fld id="{9CE7D632-42FF-4E60-836A-830939827D5A}" type="slidenum">
              <a:rPr lang="en-GB" smtClean="0"/>
              <a:pPr/>
              <a:t>8</a:t>
            </a:fld>
            <a:endParaRPr lang="en-GB"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Slide Image Placeholder 1"/>
          <p:cNvSpPr>
            <a:spLocks noGrp="1" noRot="1" noChangeAspect="1" noTextEdit="1"/>
          </p:cNvSpPr>
          <p:nvPr>
            <p:ph type="sldImg"/>
          </p:nvPr>
        </p:nvSpPr>
        <p:spPr>
          <a:ln/>
        </p:spPr>
      </p:sp>
      <p:sp>
        <p:nvSpPr>
          <p:cNvPr id="44034" name="Notes Placeholder 2"/>
          <p:cNvSpPr>
            <a:spLocks noGrp="1"/>
          </p:cNvSpPr>
          <p:nvPr>
            <p:ph type="body" idx="1"/>
          </p:nvPr>
        </p:nvSpPr>
        <p:spPr>
          <a:noFill/>
          <a:ln/>
        </p:spPr>
        <p:txBody>
          <a:bodyPr/>
          <a:lstStyle/>
          <a:p>
            <a:endParaRPr lang="en-US" smtClean="0"/>
          </a:p>
        </p:txBody>
      </p:sp>
      <p:sp>
        <p:nvSpPr>
          <p:cNvPr id="44035" name="Slide Number Placeholder 3"/>
          <p:cNvSpPr>
            <a:spLocks noGrp="1"/>
          </p:cNvSpPr>
          <p:nvPr>
            <p:ph type="sldNum" sz="quarter" idx="5"/>
          </p:nvPr>
        </p:nvSpPr>
        <p:spPr>
          <a:noFill/>
        </p:spPr>
        <p:txBody>
          <a:bodyPr/>
          <a:lstStyle/>
          <a:p>
            <a:fld id="{337F6034-C221-460C-BF7B-99366EF90ECA}" type="slidenum">
              <a:rPr lang="en-GB" smtClean="0"/>
              <a:pPr/>
              <a:t>9</a:t>
            </a:fld>
            <a:endParaRPr lang="en-GB"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lide Image Placeholder 1"/>
          <p:cNvSpPr>
            <a:spLocks noGrp="1" noRot="1" noChangeAspect="1" noTextEdit="1"/>
          </p:cNvSpPr>
          <p:nvPr>
            <p:ph type="sldImg"/>
          </p:nvPr>
        </p:nvSpPr>
        <p:spPr>
          <a:ln/>
        </p:spPr>
      </p:sp>
      <p:sp>
        <p:nvSpPr>
          <p:cNvPr id="46082" name="Notes Placeholder 2"/>
          <p:cNvSpPr>
            <a:spLocks noGrp="1"/>
          </p:cNvSpPr>
          <p:nvPr>
            <p:ph type="body" idx="1"/>
          </p:nvPr>
        </p:nvSpPr>
        <p:spPr>
          <a:noFill/>
          <a:ln/>
        </p:spPr>
        <p:txBody>
          <a:bodyPr/>
          <a:lstStyle/>
          <a:p>
            <a:endParaRPr lang="en-US" smtClean="0"/>
          </a:p>
        </p:txBody>
      </p:sp>
      <p:sp>
        <p:nvSpPr>
          <p:cNvPr id="46083" name="Slide Number Placeholder 3"/>
          <p:cNvSpPr>
            <a:spLocks noGrp="1"/>
          </p:cNvSpPr>
          <p:nvPr>
            <p:ph type="sldNum" sz="quarter" idx="5"/>
          </p:nvPr>
        </p:nvSpPr>
        <p:spPr>
          <a:noFill/>
        </p:spPr>
        <p:txBody>
          <a:bodyPr/>
          <a:lstStyle/>
          <a:p>
            <a:fld id="{FF987476-CDEB-40FC-9404-B7B9209F0B0A}" type="slidenum">
              <a:rPr lang="en-GB" smtClean="0"/>
              <a:pPr/>
              <a:t>10</a:t>
            </a:fld>
            <a:endParaRPr lang="en-GB"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Slide Image Placeholder 1"/>
          <p:cNvSpPr>
            <a:spLocks noGrp="1" noRot="1" noChangeAspect="1"/>
          </p:cNvSpPr>
          <p:nvPr>
            <p:ph type="sldImg"/>
          </p:nvPr>
        </p:nvSpPr>
        <p:spPr>
          <a:ln/>
        </p:spPr>
      </p:sp>
      <p:sp>
        <p:nvSpPr>
          <p:cNvPr id="48130" name="Notes Placeholder 2"/>
          <p:cNvSpPr>
            <a:spLocks noGrp="1"/>
          </p:cNvSpPr>
          <p:nvPr>
            <p:ph type="body" idx="1"/>
          </p:nvPr>
        </p:nvSpPr>
        <p:spPr>
          <a:noFill/>
          <a:ln/>
        </p:spPr>
        <p:txBody>
          <a:bodyPr/>
          <a:lstStyle/>
          <a:p>
            <a:endParaRPr lang="en-US" smtClean="0"/>
          </a:p>
        </p:txBody>
      </p:sp>
      <p:sp>
        <p:nvSpPr>
          <p:cNvPr id="48131" name="Slide Number Placeholder 3"/>
          <p:cNvSpPr>
            <a:spLocks noGrp="1"/>
          </p:cNvSpPr>
          <p:nvPr>
            <p:ph type="sldNum" sz="quarter" idx="5"/>
          </p:nvPr>
        </p:nvSpPr>
        <p:spPr>
          <a:noFill/>
        </p:spPr>
        <p:txBody>
          <a:bodyPr/>
          <a:lstStyle/>
          <a:p>
            <a:fld id="{E6A1F241-3BA9-4C4B-8EF9-96782D508B5A}" type="slidenum">
              <a:rPr lang="en-GB" smtClean="0"/>
              <a:pPr/>
              <a:t>11</a:t>
            </a:fld>
            <a:endParaRPr lang="en-GB"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Image Placeholder 1"/>
          <p:cNvSpPr>
            <a:spLocks noGrp="1" noRot="1" noChangeAspect="1"/>
          </p:cNvSpPr>
          <p:nvPr>
            <p:ph type="sldImg"/>
          </p:nvPr>
        </p:nvSpPr>
        <p:spPr>
          <a:ln/>
        </p:spPr>
      </p:sp>
      <p:sp>
        <p:nvSpPr>
          <p:cNvPr id="50178" name="Notes Placeholder 2"/>
          <p:cNvSpPr>
            <a:spLocks noGrp="1"/>
          </p:cNvSpPr>
          <p:nvPr>
            <p:ph type="body" idx="1"/>
          </p:nvPr>
        </p:nvSpPr>
        <p:spPr>
          <a:noFill/>
          <a:ln/>
        </p:spPr>
        <p:txBody>
          <a:bodyPr/>
          <a:lstStyle/>
          <a:p>
            <a:endParaRPr lang="en-US" smtClean="0"/>
          </a:p>
        </p:txBody>
      </p:sp>
      <p:sp>
        <p:nvSpPr>
          <p:cNvPr id="50179" name="Slide Number Placeholder 3"/>
          <p:cNvSpPr>
            <a:spLocks noGrp="1"/>
          </p:cNvSpPr>
          <p:nvPr>
            <p:ph type="sldNum" sz="quarter" idx="5"/>
          </p:nvPr>
        </p:nvSpPr>
        <p:spPr>
          <a:noFill/>
        </p:spPr>
        <p:txBody>
          <a:bodyPr/>
          <a:lstStyle/>
          <a:p>
            <a:fld id="{5FB09E21-726E-43A4-A932-FD2A6C2DD886}" type="slidenum">
              <a:rPr lang="en-GB" smtClean="0"/>
              <a:pPr/>
              <a:t>12</a:t>
            </a:fld>
            <a:endParaRPr lang="en-GB"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Slide Image Placeholder 1"/>
          <p:cNvSpPr>
            <a:spLocks noGrp="1" noRot="1" noChangeAspect="1"/>
          </p:cNvSpPr>
          <p:nvPr>
            <p:ph type="sldImg"/>
          </p:nvPr>
        </p:nvSpPr>
        <p:spPr>
          <a:ln/>
        </p:spPr>
      </p:sp>
      <p:sp>
        <p:nvSpPr>
          <p:cNvPr id="52226" name="Notes Placeholder 2"/>
          <p:cNvSpPr>
            <a:spLocks noGrp="1"/>
          </p:cNvSpPr>
          <p:nvPr>
            <p:ph type="body" idx="1"/>
          </p:nvPr>
        </p:nvSpPr>
        <p:spPr>
          <a:noFill/>
          <a:ln/>
        </p:spPr>
        <p:txBody>
          <a:bodyPr/>
          <a:lstStyle/>
          <a:p>
            <a:endParaRPr lang="en-US" smtClean="0"/>
          </a:p>
        </p:txBody>
      </p:sp>
      <p:sp>
        <p:nvSpPr>
          <p:cNvPr id="52227" name="Slide Number Placeholder 3"/>
          <p:cNvSpPr>
            <a:spLocks noGrp="1"/>
          </p:cNvSpPr>
          <p:nvPr>
            <p:ph type="sldNum" sz="quarter" idx="5"/>
          </p:nvPr>
        </p:nvSpPr>
        <p:spPr>
          <a:noFill/>
        </p:spPr>
        <p:txBody>
          <a:bodyPr/>
          <a:lstStyle/>
          <a:p>
            <a:fld id="{CFA1EADB-C3C6-4CD4-A50D-957B3EC1738E}" type="slidenum">
              <a:rPr lang="en-GB" smtClean="0"/>
              <a:pPr/>
              <a:t>13</a:t>
            </a:fld>
            <a:endParaRPr lang="en-GB"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Slide Image Placeholder 1"/>
          <p:cNvSpPr>
            <a:spLocks noGrp="1" noRot="1" noChangeAspect="1"/>
          </p:cNvSpPr>
          <p:nvPr>
            <p:ph type="sldImg"/>
          </p:nvPr>
        </p:nvSpPr>
        <p:spPr>
          <a:ln/>
        </p:spPr>
      </p:sp>
      <p:sp>
        <p:nvSpPr>
          <p:cNvPr id="54274" name="Notes Placeholder 2"/>
          <p:cNvSpPr>
            <a:spLocks noGrp="1"/>
          </p:cNvSpPr>
          <p:nvPr>
            <p:ph type="body" idx="1"/>
          </p:nvPr>
        </p:nvSpPr>
        <p:spPr>
          <a:noFill/>
          <a:ln/>
        </p:spPr>
        <p:txBody>
          <a:bodyPr/>
          <a:lstStyle/>
          <a:p>
            <a:endParaRPr lang="en-US" smtClean="0"/>
          </a:p>
        </p:txBody>
      </p:sp>
      <p:sp>
        <p:nvSpPr>
          <p:cNvPr id="54275" name="Slide Number Placeholder 3"/>
          <p:cNvSpPr>
            <a:spLocks noGrp="1"/>
          </p:cNvSpPr>
          <p:nvPr>
            <p:ph type="sldNum" sz="quarter" idx="5"/>
          </p:nvPr>
        </p:nvSpPr>
        <p:spPr>
          <a:noFill/>
        </p:spPr>
        <p:txBody>
          <a:bodyPr/>
          <a:lstStyle/>
          <a:p>
            <a:fld id="{B9B9EF87-E122-4D23-832A-311CCD99C327}" type="slidenum">
              <a:rPr lang="en-GB" smtClean="0"/>
              <a:pPr/>
              <a:t>14</a:t>
            </a:fld>
            <a:endParaRPr lang="en-GB"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Slide Image Placeholder 1"/>
          <p:cNvSpPr>
            <a:spLocks noGrp="1" noRot="1" noChangeAspect="1"/>
          </p:cNvSpPr>
          <p:nvPr>
            <p:ph type="sldImg"/>
          </p:nvPr>
        </p:nvSpPr>
        <p:spPr>
          <a:ln/>
        </p:spPr>
      </p:sp>
      <p:sp>
        <p:nvSpPr>
          <p:cNvPr id="56322" name="Notes Placeholder 2"/>
          <p:cNvSpPr>
            <a:spLocks noGrp="1"/>
          </p:cNvSpPr>
          <p:nvPr>
            <p:ph type="body" idx="1"/>
          </p:nvPr>
        </p:nvSpPr>
        <p:spPr>
          <a:noFill/>
          <a:ln/>
        </p:spPr>
        <p:txBody>
          <a:bodyPr/>
          <a:lstStyle/>
          <a:p>
            <a:endParaRPr lang="en-US" smtClean="0"/>
          </a:p>
        </p:txBody>
      </p:sp>
      <p:sp>
        <p:nvSpPr>
          <p:cNvPr id="56323" name="Slide Number Placeholder 3"/>
          <p:cNvSpPr>
            <a:spLocks noGrp="1"/>
          </p:cNvSpPr>
          <p:nvPr>
            <p:ph type="sldNum" sz="quarter" idx="5"/>
          </p:nvPr>
        </p:nvSpPr>
        <p:spPr>
          <a:noFill/>
        </p:spPr>
        <p:txBody>
          <a:bodyPr/>
          <a:lstStyle/>
          <a:p>
            <a:fld id="{BDF14B28-D7A9-48CB-A97B-B1F443EF8A0C}" type="slidenum">
              <a:rPr lang="en-GB" smtClean="0"/>
              <a:pPr/>
              <a:t>15</a:t>
            </a:fld>
            <a:endParaRPr lang="en-GB"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Slide Image Placeholder 1"/>
          <p:cNvSpPr>
            <a:spLocks noGrp="1" noRot="1" noChangeAspect="1"/>
          </p:cNvSpPr>
          <p:nvPr>
            <p:ph type="sldImg"/>
          </p:nvPr>
        </p:nvSpPr>
        <p:spPr>
          <a:ln/>
        </p:spPr>
      </p:sp>
      <p:sp>
        <p:nvSpPr>
          <p:cNvPr id="58370" name="Notes Placeholder 2"/>
          <p:cNvSpPr>
            <a:spLocks noGrp="1"/>
          </p:cNvSpPr>
          <p:nvPr>
            <p:ph type="body" idx="1"/>
          </p:nvPr>
        </p:nvSpPr>
        <p:spPr>
          <a:noFill/>
          <a:ln/>
        </p:spPr>
        <p:txBody>
          <a:bodyPr/>
          <a:lstStyle/>
          <a:p>
            <a:endParaRPr lang="en-US" smtClean="0"/>
          </a:p>
        </p:txBody>
      </p:sp>
      <p:sp>
        <p:nvSpPr>
          <p:cNvPr id="58371" name="Slide Number Placeholder 3"/>
          <p:cNvSpPr>
            <a:spLocks noGrp="1"/>
          </p:cNvSpPr>
          <p:nvPr>
            <p:ph type="sldNum" sz="quarter" idx="5"/>
          </p:nvPr>
        </p:nvSpPr>
        <p:spPr>
          <a:noFill/>
        </p:spPr>
        <p:txBody>
          <a:bodyPr/>
          <a:lstStyle/>
          <a:p>
            <a:fld id="{3FAD19B3-2D3F-4147-8E6E-0749B5F33B97}" type="slidenum">
              <a:rPr lang="en-GB" smtClean="0"/>
              <a:pPr/>
              <a:t>16</a:t>
            </a:fld>
            <a:endParaRPr lang="en-GB"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Slide Image Placeholder 1"/>
          <p:cNvSpPr>
            <a:spLocks noGrp="1" noRot="1" noChangeAspect="1"/>
          </p:cNvSpPr>
          <p:nvPr>
            <p:ph type="sldImg"/>
          </p:nvPr>
        </p:nvSpPr>
        <p:spPr>
          <a:ln/>
        </p:spPr>
      </p:sp>
      <p:sp>
        <p:nvSpPr>
          <p:cNvPr id="60418" name="Notes Placeholder 2"/>
          <p:cNvSpPr>
            <a:spLocks noGrp="1"/>
          </p:cNvSpPr>
          <p:nvPr>
            <p:ph type="body" idx="1"/>
          </p:nvPr>
        </p:nvSpPr>
        <p:spPr>
          <a:noFill/>
          <a:ln/>
        </p:spPr>
        <p:txBody>
          <a:bodyPr/>
          <a:lstStyle/>
          <a:p>
            <a:endParaRPr lang="en-US" smtClean="0"/>
          </a:p>
        </p:txBody>
      </p:sp>
      <p:sp>
        <p:nvSpPr>
          <p:cNvPr id="60419" name="Slide Number Placeholder 3"/>
          <p:cNvSpPr>
            <a:spLocks noGrp="1"/>
          </p:cNvSpPr>
          <p:nvPr>
            <p:ph type="sldNum" sz="quarter" idx="5"/>
          </p:nvPr>
        </p:nvSpPr>
        <p:spPr>
          <a:noFill/>
        </p:spPr>
        <p:txBody>
          <a:bodyPr/>
          <a:lstStyle/>
          <a:p>
            <a:fld id="{27C131AA-2FC3-4C4A-9087-D964651997F2}" type="slidenum">
              <a:rPr lang="en-GB" smtClean="0"/>
              <a:pPr/>
              <a:t>17</a:t>
            </a:fld>
            <a:endParaRPr lang="en-GB"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Slide Image Placeholder 1"/>
          <p:cNvSpPr>
            <a:spLocks noGrp="1" noRot="1" noChangeAspect="1"/>
          </p:cNvSpPr>
          <p:nvPr>
            <p:ph type="sldImg"/>
          </p:nvPr>
        </p:nvSpPr>
        <p:spPr>
          <a:ln/>
        </p:spPr>
      </p:sp>
      <p:sp>
        <p:nvSpPr>
          <p:cNvPr id="62466" name="Notes Placeholder 2"/>
          <p:cNvSpPr>
            <a:spLocks noGrp="1"/>
          </p:cNvSpPr>
          <p:nvPr>
            <p:ph type="body" idx="1"/>
          </p:nvPr>
        </p:nvSpPr>
        <p:spPr>
          <a:noFill/>
          <a:ln/>
        </p:spPr>
        <p:txBody>
          <a:bodyPr/>
          <a:lstStyle/>
          <a:p>
            <a:endParaRPr lang="en-US" smtClean="0"/>
          </a:p>
        </p:txBody>
      </p:sp>
      <p:sp>
        <p:nvSpPr>
          <p:cNvPr id="62467" name="Slide Number Placeholder 3"/>
          <p:cNvSpPr>
            <a:spLocks noGrp="1"/>
          </p:cNvSpPr>
          <p:nvPr>
            <p:ph type="sldNum" sz="quarter" idx="5"/>
          </p:nvPr>
        </p:nvSpPr>
        <p:spPr>
          <a:noFill/>
        </p:spPr>
        <p:txBody>
          <a:bodyPr/>
          <a:lstStyle/>
          <a:p>
            <a:fld id="{6D116CB8-48A2-44E3-AE13-A1B7B369871C}" type="slidenum">
              <a:rPr lang="en-GB" smtClean="0"/>
              <a:pPr/>
              <a:t>18</a:t>
            </a:fld>
            <a:endParaRPr lang="en-GB"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Slide Image Placeholder 1"/>
          <p:cNvSpPr>
            <a:spLocks noGrp="1" noRot="1" noChangeAspect="1"/>
          </p:cNvSpPr>
          <p:nvPr>
            <p:ph type="sldImg"/>
          </p:nvPr>
        </p:nvSpPr>
        <p:spPr>
          <a:ln/>
        </p:spPr>
      </p:sp>
      <p:sp>
        <p:nvSpPr>
          <p:cNvPr id="64514" name="Notes Placeholder 2"/>
          <p:cNvSpPr>
            <a:spLocks noGrp="1"/>
          </p:cNvSpPr>
          <p:nvPr>
            <p:ph type="body" idx="1"/>
          </p:nvPr>
        </p:nvSpPr>
        <p:spPr>
          <a:noFill/>
          <a:ln/>
        </p:spPr>
        <p:txBody>
          <a:bodyPr/>
          <a:lstStyle/>
          <a:p>
            <a:endParaRPr lang="en-US" smtClean="0"/>
          </a:p>
        </p:txBody>
      </p:sp>
      <p:sp>
        <p:nvSpPr>
          <p:cNvPr id="64515" name="Slide Number Placeholder 3"/>
          <p:cNvSpPr>
            <a:spLocks noGrp="1"/>
          </p:cNvSpPr>
          <p:nvPr>
            <p:ph type="sldNum" sz="quarter" idx="5"/>
          </p:nvPr>
        </p:nvSpPr>
        <p:spPr>
          <a:noFill/>
        </p:spPr>
        <p:txBody>
          <a:bodyPr/>
          <a:lstStyle/>
          <a:p>
            <a:fld id="{128B703D-376A-452F-8054-9304AE696755}" type="slidenum">
              <a:rPr lang="en-GB" smtClean="0"/>
              <a:pPr/>
              <a:t>19</a:t>
            </a:fld>
            <a:endParaRPr lang="en-GB"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Slide Image Placeholder 1"/>
          <p:cNvSpPr>
            <a:spLocks noGrp="1" noRot="1" noChangeAspect="1"/>
          </p:cNvSpPr>
          <p:nvPr>
            <p:ph type="sldImg"/>
          </p:nvPr>
        </p:nvSpPr>
        <p:spPr>
          <a:ln/>
        </p:spPr>
      </p:sp>
      <p:sp>
        <p:nvSpPr>
          <p:cNvPr id="66562" name="Notes Placeholder 2"/>
          <p:cNvSpPr>
            <a:spLocks noGrp="1"/>
          </p:cNvSpPr>
          <p:nvPr>
            <p:ph type="body" idx="1"/>
          </p:nvPr>
        </p:nvSpPr>
        <p:spPr>
          <a:noFill/>
          <a:ln/>
        </p:spPr>
        <p:txBody>
          <a:bodyPr/>
          <a:lstStyle/>
          <a:p>
            <a:endParaRPr lang="en-US" smtClean="0"/>
          </a:p>
        </p:txBody>
      </p:sp>
      <p:sp>
        <p:nvSpPr>
          <p:cNvPr id="66563" name="Slide Number Placeholder 3"/>
          <p:cNvSpPr>
            <a:spLocks noGrp="1"/>
          </p:cNvSpPr>
          <p:nvPr>
            <p:ph type="sldNum" sz="quarter" idx="5"/>
          </p:nvPr>
        </p:nvSpPr>
        <p:spPr>
          <a:noFill/>
        </p:spPr>
        <p:txBody>
          <a:bodyPr/>
          <a:lstStyle/>
          <a:p>
            <a:fld id="{50F870F0-705A-4E7E-BF70-D67B03A6D67D}" type="slidenum">
              <a:rPr lang="en-GB" smtClean="0"/>
              <a:pPr/>
              <a:t>20</a:t>
            </a:fld>
            <a:endParaRPr lang="en-GB"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Slide Image Placeholder 1"/>
          <p:cNvSpPr>
            <a:spLocks noGrp="1" noRot="1" noChangeAspect="1"/>
          </p:cNvSpPr>
          <p:nvPr>
            <p:ph type="sldImg"/>
          </p:nvPr>
        </p:nvSpPr>
        <p:spPr>
          <a:ln/>
        </p:spPr>
      </p:sp>
      <p:sp>
        <p:nvSpPr>
          <p:cNvPr id="68610" name="Notes Placeholder 2"/>
          <p:cNvSpPr>
            <a:spLocks noGrp="1"/>
          </p:cNvSpPr>
          <p:nvPr>
            <p:ph type="body" idx="1"/>
          </p:nvPr>
        </p:nvSpPr>
        <p:spPr>
          <a:noFill/>
          <a:ln/>
        </p:spPr>
        <p:txBody>
          <a:bodyPr/>
          <a:lstStyle/>
          <a:p>
            <a:endParaRPr lang="en-US" smtClean="0"/>
          </a:p>
        </p:txBody>
      </p:sp>
      <p:sp>
        <p:nvSpPr>
          <p:cNvPr id="68611" name="Slide Number Placeholder 3"/>
          <p:cNvSpPr>
            <a:spLocks noGrp="1"/>
          </p:cNvSpPr>
          <p:nvPr>
            <p:ph type="sldNum" sz="quarter" idx="5"/>
          </p:nvPr>
        </p:nvSpPr>
        <p:spPr>
          <a:noFill/>
        </p:spPr>
        <p:txBody>
          <a:bodyPr/>
          <a:lstStyle/>
          <a:p>
            <a:fld id="{3286633D-95A0-4AE4-96D7-48F54033C801}" type="slidenum">
              <a:rPr lang="en-GB" smtClean="0"/>
              <a:pPr/>
              <a:t>21</a:t>
            </a:fld>
            <a:endParaRPr lang="en-GB"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Slide Image Placeholder 1"/>
          <p:cNvSpPr>
            <a:spLocks noGrp="1" noRot="1" noChangeAspect="1"/>
          </p:cNvSpPr>
          <p:nvPr>
            <p:ph type="sldImg"/>
          </p:nvPr>
        </p:nvSpPr>
        <p:spPr>
          <a:ln/>
        </p:spPr>
      </p:sp>
      <p:sp>
        <p:nvSpPr>
          <p:cNvPr id="70658" name="Notes Placeholder 2"/>
          <p:cNvSpPr>
            <a:spLocks noGrp="1"/>
          </p:cNvSpPr>
          <p:nvPr>
            <p:ph type="body" idx="1"/>
          </p:nvPr>
        </p:nvSpPr>
        <p:spPr>
          <a:noFill/>
          <a:ln/>
        </p:spPr>
        <p:txBody>
          <a:bodyPr/>
          <a:lstStyle/>
          <a:p>
            <a:endParaRPr lang="en-US" smtClean="0"/>
          </a:p>
        </p:txBody>
      </p:sp>
      <p:sp>
        <p:nvSpPr>
          <p:cNvPr id="70659" name="Slide Number Placeholder 3"/>
          <p:cNvSpPr>
            <a:spLocks noGrp="1"/>
          </p:cNvSpPr>
          <p:nvPr>
            <p:ph type="sldNum" sz="quarter" idx="5"/>
          </p:nvPr>
        </p:nvSpPr>
        <p:spPr>
          <a:noFill/>
        </p:spPr>
        <p:txBody>
          <a:bodyPr/>
          <a:lstStyle/>
          <a:p>
            <a:fld id="{B69A3006-FDFC-4898-9A75-E72C284F00BE}" type="slidenum">
              <a:rPr lang="en-GB" smtClean="0"/>
              <a:pPr/>
              <a:t>22</a:t>
            </a:fld>
            <a:endParaRPr lang="en-GB"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Slide Image Placeholder 1"/>
          <p:cNvSpPr>
            <a:spLocks noGrp="1" noRot="1" noChangeAspect="1"/>
          </p:cNvSpPr>
          <p:nvPr>
            <p:ph type="sldImg"/>
          </p:nvPr>
        </p:nvSpPr>
        <p:spPr>
          <a:ln/>
        </p:spPr>
      </p:sp>
      <p:sp>
        <p:nvSpPr>
          <p:cNvPr id="72706" name="Notes Placeholder 2"/>
          <p:cNvSpPr>
            <a:spLocks noGrp="1"/>
          </p:cNvSpPr>
          <p:nvPr>
            <p:ph type="body" idx="1"/>
          </p:nvPr>
        </p:nvSpPr>
        <p:spPr>
          <a:noFill/>
          <a:ln/>
        </p:spPr>
        <p:txBody>
          <a:bodyPr/>
          <a:lstStyle/>
          <a:p>
            <a:endParaRPr lang="en-US" smtClean="0"/>
          </a:p>
        </p:txBody>
      </p:sp>
      <p:sp>
        <p:nvSpPr>
          <p:cNvPr id="72707" name="Slide Number Placeholder 3"/>
          <p:cNvSpPr>
            <a:spLocks noGrp="1"/>
          </p:cNvSpPr>
          <p:nvPr>
            <p:ph type="sldNum" sz="quarter" idx="5"/>
          </p:nvPr>
        </p:nvSpPr>
        <p:spPr>
          <a:noFill/>
        </p:spPr>
        <p:txBody>
          <a:bodyPr/>
          <a:lstStyle/>
          <a:p>
            <a:fld id="{0C510C5C-5319-4799-98C5-F9FFDE65FA9B}" type="slidenum">
              <a:rPr lang="en-GB" smtClean="0"/>
              <a:pPr/>
              <a:t>23</a:t>
            </a:fld>
            <a:endParaRPr lang="en-GB"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Slide Image Placeholder 1"/>
          <p:cNvSpPr>
            <a:spLocks noGrp="1" noRot="1" noChangeAspect="1"/>
          </p:cNvSpPr>
          <p:nvPr>
            <p:ph type="sldImg"/>
          </p:nvPr>
        </p:nvSpPr>
        <p:spPr>
          <a:ln/>
        </p:spPr>
      </p:sp>
      <p:sp>
        <p:nvSpPr>
          <p:cNvPr id="74754" name="Notes Placeholder 2"/>
          <p:cNvSpPr>
            <a:spLocks noGrp="1"/>
          </p:cNvSpPr>
          <p:nvPr>
            <p:ph type="body" idx="1"/>
          </p:nvPr>
        </p:nvSpPr>
        <p:spPr>
          <a:noFill/>
          <a:ln/>
        </p:spPr>
        <p:txBody>
          <a:bodyPr/>
          <a:lstStyle/>
          <a:p>
            <a:endParaRPr lang="en-US" smtClean="0"/>
          </a:p>
        </p:txBody>
      </p:sp>
      <p:sp>
        <p:nvSpPr>
          <p:cNvPr id="74755" name="Slide Number Placeholder 3"/>
          <p:cNvSpPr>
            <a:spLocks noGrp="1"/>
          </p:cNvSpPr>
          <p:nvPr>
            <p:ph type="sldNum" sz="quarter" idx="5"/>
          </p:nvPr>
        </p:nvSpPr>
        <p:spPr>
          <a:noFill/>
        </p:spPr>
        <p:txBody>
          <a:bodyPr/>
          <a:lstStyle/>
          <a:p>
            <a:fld id="{338E652D-F63F-4ADF-8503-9F236E8FC6AC}" type="slidenum">
              <a:rPr lang="en-GB" smtClean="0"/>
              <a:pPr/>
              <a:t>24</a:t>
            </a:fld>
            <a:endParaRPr lang="en-GB"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Slide Image Placeholder 1"/>
          <p:cNvSpPr>
            <a:spLocks noGrp="1" noRot="1" noChangeAspect="1" noTextEdit="1"/>
          </p:cNvSpPr>
          <p:nvPr>
            <p:ph type="sldImg"/>
          </p:nvPr>
        </p:nvSpPr>
        <p:spPr>
          <a:ln/>
        </p:spPr>
      </p:sp>
      <p:sp>
        <p:nvSpPr>
          <p:cNvPr id="76802" name="Notes Placeholder 2"/>
          <p:cNvSpPr>
            <a:spLocks noGrp="1"/>
          </p:cNvSpPr>
          <p:nvPr>
            <p:ph type="body" idx="1"/>
          </p:nvPr>
        </p:nvSpPr>
        <p:spPr>
          <a:noFill/>
          <a:ln/>
        </p:spPr>
        <p:txBody>
          <a:bodyPr/>
          <a:lstStyle/>
          <a:p>
            <a:endParaRPr lang="en-US" smtClean="0"/>
          </a:p>
        </p:txBody>
      </p:sp>
      <p:sp>
        <p:nvSpPr>
          <p:cNvPr id="76803" name="Slide Number Placeholder 3"/>
          <p:cNvSpPr>
            <a:spLocks noGrp="1"/>
          </p:cNvSpPr>
          <p:nvPr>
            <p:ph type="sldNum" sz="quarter" idx="5"/>
          </p:nvPr>
        </p:nvSpPr>
        <p:spPr>
          <a:noFill/>
        </p:spPr>
        <p:txBody>
          <a:bodyPr/>
          <a:lstStyle/>
          <a:p>
            <a:fld id="{CA06071D-3683-4689-919C-ABDD115A9EA2}" type="slidenum">
              <a:rPr lang="en-GB" smtClean="0"/>
              <a:pPr/>
              <a:t>25</a:t>
            </a:fld>
            <a:endParaRPr lang="en-GB"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Slide Image Placeholder 1"/>
          <p:cNvSpPr>
            <a:spLocks noGrp="1" noRot="1" noChangeAspect="1"/>
          </p:cNvSpPr>
          <p:nvPr>
            <p:ph type="sldImg"/>
          </p:nvPr>
        </p:nvSpPr>
        <p:spPr>
          <a:ln/>
        </p:spPr>
      </p:sp>
      <p:sp>
        <p:nvSpPr>
          <p:cNvPr id="78850" name="Notes Placeholder 2"/>
          <p:cNvSpPr>
            <a:spLocks noGrp="1"/>
          </p:cNvSpPr>
          <p:nvPr>
            <p:ph type="body" idx="1"/>
          </p:nvPr>
        </p:nvSpPr>
        <p:spPr>
          <a:noFill/>
          <a:ln/>
        </p:spPr>
        <p:txBody>
          <a:bodyPr/>
          <a:lstStyle/>
          <a:p>
            <a:endParaRPr lang="en-US" smtClean="0"/>
          </a:p>
        </p:txBody>
      </p:sp>
      <p:sp>
        <p:nvSpPr>
          <p:cNvPr id="78851" name="Slide Number Placeholder 3"/>
          <p:cNvSpPr>
            <a:spLocks noGrp="1"/>
          </p:cNvSpPr>
          <p:nvPr>
            <p:ph type="sldNum" sz="quarter" idx="5"/>
          </p:nvPr>
        </p:nvSpPr>
        <p:spPr>
          <a:noFill/>
        </p:spPr>
        <p:txBody>
          <a:bodyPr/>
          <a:lstStyle/>
          <a:p>
            <a:fld id="{F2D231BD-CB5C-46C8-9FA3-46714F4A9E0C}" type="slidenum">
              <a:rPr lang="en-GB" smtClean="0"/>
              <a:pPr/>
              <a:t>26</a:t>
            </a:fld>
            <a:endParaRPr lang="en-GB"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Slide Image Placeholder 1"/>
          <p:cNvSpPr>
            <a:spLocks noGrp="1" noRot="1" noChangeAspect="1"/>
          </p:cNvSpPr>
          <p:nvPr>
            <p:ph type="sldImg"/>
          </p:nvPr>
        </p:nvSpPr>
        <p:spPr>
          <a:ln/>
        </p:spPr>
      </p:sp>
      <p:sp>
        <p:nvSpPr>
          <p:cNvPr id="80898" name="Notes Placeholder 2"/>
          <p:cNvSpPr>
            <a:spLocks noGrp="1"/>
          </p:cNvSpPr>
          <p:nvPr>
            <p:ph type="body" idx="1"/>
          </p:nvPr>
        </p:nvSpPr>
        <p:spPr>
          <a:noFill/>
          <a:ln/>
        </p:spPr>
        <p:txBody>
          <a:bodyPr/>
          <a:lstStyle/>
          <a:p>
            <a:endParaRPr lang="en-US" smtClean="0"/>
          </a:p>
        </p:txBody>
      </p:sp>
      <p:sp>
        <p:nvSpPr>
          <p:cNvPr id="80899" name="Slide Number Placeholder 3"/>
          <p:cNvSpPr>
            <a:spLocks noGrp="1"/>
          </p:cNvSpPr>
          <p:nvPr>
            <p:ph type="sldNum" sz="quarter" idx="5"/>
          </p:nvPr>
        </p:nvSpPr>
        <p:spPr>
          <a:noFill/>
        </p:spPr>
        <p:txBody>
          <a:bodyPr/>
          <a:lstStyle/>
          <a:p>
            <a:fld id="{91431033-ADD5-42B4-B7B4-B3161AB48280}" type="slidenum">
              <a:rPr lang="en-GB" smtClean="0"/>
              <a:pPr/>
              <a:t>27</a:t>
            </a:fld>
            <a:endParaRPr lang="en-GB"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Slide Image Placeholder 1"/>
          <p:cNvSpPr>
            <a:spLocks noGrp="1" noRot="1" noChangeAspect="1"/>
          </p:cNvSpPr>
          <p:nvPr>
            <p:ph type="sldImg"/>
          </p:nvPr>
        </p:nvSpPr>
        <p:spPr>
          <a:ln/>
        </p:spPr>
      </p:sp>
      <p:sp>
        <p:nvSpPr>
          <p:cNvPr id="82946" name="Notes Placeholder 2"/>
          <p:cNvSpPr>
            <a:spLocks noGrp="1"/>
          </p:cNvSpPr>
          <p:nvPr>
            <p:ph type="body" idx="1"/>
          </p:nvPr>
        </p:nvSpPr>
        <p:spPr>
          <a:noFill/>
          <a:ln/>
        </p:spPr>
        <p:txBody>
          <a:bodyPr/>
          <a:lstStyle/>
          <a:p>
            <a:endParaRPr lang="en-US" smtClean="0"/>
          </a:p>
        </p:txBody>
      </p:sp>
      <p:sp>
        <p:nvSpPr>
          <p:cNvPr id="82947" name="Slide Number Placeholder 3"/>
          <p:cNvSpPr>
            <a:spLocks noGrp="1"/>
          </p:cNvSpPr>
          <p:nvPr>
            <p:ph type="sldNum" sz="quarter" idx="5"/>
          </p:nvPr>
        </p:nvSpPr>
        <p:spPr>
          <a:noFill/>
        </p:spPr>
        <p:txBody>
          <a:bodyPr/>
          <a:lstStyle/>
          <a:p>
            <a:fld id="{FBDE8DE1-8B20-4319-8717-AAB3DBDF16B3}" type="slidenum">
              <a:rPr lang="en-GB" smtClean="0"/>
              <a:pPr/>
              <a:t>28</a:t>
            </a:fld>
            <a:endParaRPr lang="en-GB"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Slide Image Placeholder 1"/>
          <p:cNvSpPr>
            <a:spLocks noGrp="1" noRot="1" noChangeAspect="1"/>
          </p:cNvSpPr>
          <p:nvPr>
            <p:ph type="sldImg"/>
          </p:nvPr>
        </p:nvSpPr>
        <p:spPr>
          <a:ln/>
        </p:spPr>
      </p:sp>
      <p:sp>
        <p:nvSpPr>
          <p:cNvPr id="84994" name="Notes Placeholder 2"/>
          <p:cNvSpPr>
            <a:spLocks noGrp="1"/>
          </p:cNvSpPr>
          <p:nvPr>
            <p:ph type="body" idx="1"/>
          </p:nvPr>
        </p:nvSpPr>
        <p:spPr>
          <a:noFill/>
          <a:ln/>
        </p:spPr>
        <p:txBody>
          <a:bodyPr/>
          <a:lstStyle/>
          <a:p>
            <a:endParaRPr lang="en-US" smtClean="0"/>
          </a:p>
        </p:txBody>
      </p:sp>
      <p:sp>
        <p:nvSpPr>
          <p:cNvPr id="84995" name="Slide Number Placeholder 3"/>
          <p:cNvSpPr>
            <a:spLocks noGrp="1"/>
          </p:cNvSpPr>
          <p:nvPr>
            <p:ph type="sldNum" sz="quarter" idx="5"/>
          </p:nvPr>
        </p:nvSpPr>
        <p:spPr>
          <a:noFill/>
        </p:spPr>
        <p:txBody>
          <a:bodyPr/>
          <a:lstStyle/>
          <a:p>
            <a:fld id="{CA61533A-4897-46EA-918B-78C6CE4F4035}" type="slidenum">
              <a:rPr lang="en-GB" smtClean="0"/>
              <a:pPr/>
              <a:t>29</a:t>
            </a:fld>
            <a:endParaRPr lang="en-GB"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Slide Image Placeholder 1"/>
          <p:cNvSpPr>
            <a:spLocks noGrp="1" noRot="1" noChangeAspect="1"/>
          </p:cNvSpPr>
          <p:nvPr>
            <p:ph type="sldImg"/>
          </p:nvPr>
        </p:nvSpPr>
        <p:spPr>
          <a:ln/>
        </p:spPr>
      </p:sp>
      <p:sp>
        <p:nvSpPr>
          <p:cNvPr id="87042" name="Notes Placeholder 2"/>
          <p:cNvSpPr>
            <a:spLocks noGrp="1"/>
          </p:cNvSpPr>
          <p:nvPr>
            <p:ph type="body" idx="1"/>
          </p:nvPr>
        </p:nvSpPr>
        <p:spPr>
          <a:noFill/>
          <a:ln/>
        </p:spPr>
        <p:txBody>
          <a:bodyPr/>
          <a:lstStyle/>
          <a:p>
            <a:endParaRPr lang="en-US" smtClean="0"/>
          </a:p>
        </p:txBody>
      </p:sp>
      <p:sp>
        <p:nvSpPr>
          <p:cNvPr id="87043" name="Slide Number Placeholder 3"/>
          <p:cNvSpPr>
            <a:spLocks noGrp="1"/>
          </p:cNvSpPr>
          <p:nvPr>
            <p:ph type="sldNum" sz="quarter" idx="5"/>
          </p:nvPr>
        </p:nvSpPr>
        <p:spPr>
          <a:noFill/>
        </p:spPr>
        <p:txBody>
          <a:bodyPr/>
          <a:lstStyle/>
          <a:p>
            <a:fld id="{D8E91260-E0D9-401F-899B-BF867DFC3DE9}" type="slidenum">
              <a:rPr lang="en-GB" smtClean="0"/>
              <a:pPr/>
              <a:t>30</a:t>
            </a:fld>
            <a:endParaRPr lang="en-GB"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Slide Image Placeholder 1"/>
          <p:cNvSpPr>
            <a:spLocks noGrp="1" noRot="1" noChangeAspect="1"/>
          </p:cNvSpPr>
          <p:nvPr>
            <p:ph type="sldImg"/>
          </p:nvPr>
        </p:nvSpPr>
        <p:spPr>
          <a:ln/>
        </p:spPr>
      </p:sp>
      <p:sp>
        <p:nvSpPr>
          <p:cNvPr id="89090" name="Notes Placeholder 2"/>
          <p:cNvSpPr>
            <a:spLocks noGrp="1"/>
          </p:cNvSpPr>
          <p:nvPr>
            <p:ph type="body" idx="1"/>
          </p:nvPr>
        </p:nvSpPr>
        <p:spPr>
          <a:noFill/>
          <a:ln/>
        </p:spPr>
        <p:txBody>
          <a:bodyPr/>
          <a:lstStyle/>
          <a:p>
            <a:endParaRPr lang="en-US" smtClean="0"/>
          </a:p>
        </p:txBody>
      </p:sp>
      <p:sp>
        <p:nvSpPr>
          <p:cNvPr id="89091" name="Slide Number Placeholder 3"/>
          <p:cNvSpPr>
            <a:spLocks noGrp="1"/>
          </p:cNvSpPr>
          <p:nvPr>
            <p:ph type="sldNum" sz="quarter" idx="5"/>
          </p:nvPr>
        </p:nvSpPr>
        <p:spPr>
          <a:noFill/>
        </p:spPr>
        <p:txBody>
          <a:bodyPr/>
          <a:lstStyle/>
          <a:p>
            <a:fld id="{0D1F8EAE-9C3D-41DA-ACCC-E9E26D3B9A34}" type="slidenum">
              <a:rPr lang="en-GB" smtClean="0"/>
              <a:pPr/>
              <a:t>31</a:t>
            </a:fld>
            <a:endParaRPr lang="en-GB"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Slide Image Placeholder 1"/>
          <p:cNvSpPr>
            <a:spLocks noGrp="1" noRot="1" noChangeAspect="1"/>
          </p:cNvSpPr>
          <p:nvPr>
            <p:ph type="sldImg"/>
          </p:nvPr>
        </p:nvSpPr>
        <p:spPr>
          <a:ln/>
        </p:spPr>
      </p:sp>
      <p:sp>
        <p:nvSpPr>
          <p:cNvPr id="91138" name="Notes Placeholder 2"/>
          <p:cNvSpPr>
            <a:spLocks noGrp="1"/>
          </p:cNvSpPr>
          <p:nvPr>
            <p:ph type="body" idx="1"/>
          </p:nvPr>
        </p:nvSpPr>
        <p:spPr>
          <a:noFill/>
          <a:ln/>
        </p:spPr>
        <p:txBody>
          <a:bodyPr/>
          <a:lstStyle/>
          <a:p>
            <a:endParaRPr lang="en-US" smtClean="0"/>
          </a:p>
        </p:txBody>
      </p:sp>
      <p:sp>
        <p:nvSpPr>
          <p:cNvPr id="91139" name="Slide Number Placeholder 3"/>
          <p:cNvSpPr>
            <a:spLocks noGrp="1"/>
          </p:cNvSpPr>
          <p:nvPr>
            <p:ph type="sldNum" sz="quarter" idx="5"/>
          </p:nvPr>
        </p:nvSpPr>
        <p:spPr>
          <a:noFill/>
        </p:spPr>
        <p:txBody>
          <a:bodyPr/>
          <a:lstStyle/>
          <a:p>
            <a:fld id="{32CA1B5C-4DB2-4EC4-9A02-8C0F9E75C852}" type="slidenum">
              <a:rPr lang="en-GB" smtClean="0"/>
              <a:pPr/>
              <a:t>32</a:t>
            </a:fld>
            <a:endParaRPr lang="en-GB"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Slide Image Placeholder 1"/>
          <p:cNvSpPr>
            <a:spLocks noGrp="1" noRot="1" noChangeAspect="1" noTextEdit="1"/>
          </p:cNvSpPr>
          <p:nvPr>
            <p:ph type="sldImg"/>
          </p:nvPr>
        </p:nvSpPr>
        <p:spPr>
          <a:ln/>
        </p:spPr>
      </p:sp>
      <p:sp>
        <p:nvSpPr>
          <p:cNvPr id="93186" name="Notes Placeholder 2"/>
          <p:cNvSpPr>
            <a:spLocks noGrp="1"/>
          </p:cNvSpPr>
          <p:nvPr>
            <p:ph type="body" idx="1"/>
          </p:nvPr>
        </p:nvSpPr>
        <p:spPr>
          <a:noFill/>
          <a:ln/>
        </p:spPr>
        <p:txBody>
          <a:bodyPr/>
          <a:lstStyle/>
          <a:p>
            <a:endParaRPr lang="en-US" smtClean="0"/>
          </a:p>
        </p:txBody>
      </p:sp>
      <p:sp>
        <p:nvSpPr>
          <p:cNvPr id="93187" name="Slide Number Placeholder 3"/>
          <p:cNvSpPr>
            <a:spLocks noGrp="1"/>
          </p:cNvSpPr>
          <p:nvPr>
            <p:ph type="sldNum" sz="quarter" idx="5"/>
          </p:nvPr>
        </p:nvSpPr>
        <p:spPr>
          <a:noFill/>
        </p:spPr>
        <p:txBody>
          <a:bodyPr/>
          <a:lstStyle/>
          <a:p>
            <a:fld id="{33DF6689-8DEE-47AE-A275-0866C29C715E}" type="slidenum">
              <a:rPr lang="en-GB" smtClean="0"/>
              <a:pPr/>
              <a:t>33</a:t>
            </a:fld>
            <a:endParaRPr lang="en-GB"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Slide Image Placeholder 1"/>
          <p:cNvSpPr>
            <a:spLocks noGrp="1" noRot="1" noChangeAspect="1"/>
          </p:cNvSpPr>
          <p:nvPr>
            <p:ph type="sldImg"/>
          </p:nvPr>
        </p:nvSpPr>
        <p:spPr>
          <a:ln/>
        </p:spPr>
      </p:sp>
      <p:sp>
        <p:nvSpPr>
          <p:cNvPr id="95234" name="Notes Placeholder 2"/>
          <p:cNvSpPr>
            <a:spLocks noGrp="1"/>
          </p:cNvSpPr>
          <p:nvPr>
            <p:ph type="body" idx="1"/>
          </p:nvPr>
        </p:nvSpPr>
        <p:spPr>
          <a:noFill/>
          <a:ln/>
        </p:spPr>
        <p:txBody>
          <a:bodyPr/>
          <a:lstStyle/>
          <a:p>
            <a:endParaRPr lang="en-US" smtClean="0"/>
          </a:p>
        </p:txBody>
      </p:sp>
      <p:sp>
        <p:nvSpPr>
          <p:cNvPr id="95235" name="Slide Number Placeholder 3"/>
          <p:cNvSpPr>
            <a:spLocks noGrp="1"/>
          </p:cNvSpPr>
          <p:nvPr>
            <p:ph type="sldNum" sz="quarter" idx="5"/>
          </p:nvPr>
        </p:nvSpPr>
        <p:spPr>
          <a:noFill/>
        </p:spPr>
        <p:txBody>
          <a:bodyPr/>
          <a:lstStyle/>
          <a:p>
            <a:fld id="{F438944E-6C44-4224-A920-D8265474D1EF}" type="slidenum">
              <a:rPr lang="en-GB" smtClean="0"/>
              <a:pPr/>
              <a:t>34</a:t>
            </a:fld>
            <a:endParaRPr lang="en-GB"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1" name="Slide Image Placeholder 1"/>
          <p:cNvSpPr>
            <a:spLocks noGrp="1" noRot="1" noChangeAspect="1"/>
          </p:cNvSpPr>
          <p:nvPr>
            <p:ph type="sldImg"/>
          </p:nvPr>
        </p:nvSpPr>
        <p:spPr>
          <a:ln/>
        </p:spPr>
      </p:sp>
      <p:sp>
        <p:nvSpPr>
          <p:cNvPr id="97282" name="Notes Placeholder 2"/>
          <p:cNvSpPr>
            <a:spLocks noGrp="1"/>
          </p:cNvSpPr>
          <p:nvPr>
            <p:ph type="body" idx="1"/>
          </p:nvPr>
        </p:nvSpPr>
        <p:spPr>
          <a:noFill/>
          <a:ln/>
        </p:spPr>
        <p:txBody>
          <a:bodyPr/>
          <a:lstStyle/>
          <a:p>
            <a:endParaRPr lang="en-US" smtClean="0"/>
          </a:p>
        </p:txBody>
      </p:sp>
      <p:sp>
        <p:nvSpPr>
          <p:cNvPr id="97283" name="Slide Number Placeholder 3"/>
          <p:cNvSpPr>
            <a:spLocks noGrp="1"/>
          </p:cNvSpPr>
          <p:nvPr>
            <p:ph type="sldNum" sz="quarter" idx="5"/>
          </p:nvPr>
        </p:nvSpPr>
        <p:spPr>
          <a:noFill/>
        </p:spPr>
        <p:txBody>
          <a:bodyPr/>
          <a:lstStyle/>
          <a:p>
            <a:fld id="{83CC54EC-2552-4E91-841A-AF9D3CB56088}" type="slidenum">
              <a:rPr lang="en-GB" smtClean="0"/>
              <a:pPr/>
              <a:t>35</a:t>
            </a:fld>
            <a:endParaRPr lang="en-GB"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Slide Image Placeholder 1"/>
          <p:cNvSpPr>
            <a:spLocks noGrp="1" noRot="1" noChangeAspect="1"/>
          </p:cNvSpPr>
          <p:nvPr>
            <p:ph type="sldImg"/>
          </p:nvPr>
        </p:nvSpPr>
        <p:spPr>
          <a:ln/>
        </p:spPr>
      </p:sp>
      <p:sp>
        <p:nvSpPr>
          <p:cNvPr id="99330" name="Notes Placeholder 2"/>
          <p:cNvSpPr>
            <a:spLocks noGrp="1"/>
          </p:cNvSpPr>
          <p:nvPr>
            <p:ph type="body" idx="1"/>
          </p:nvPr>
        </p:nvSpPr>
        <p:spPr>
          <a:noFill/>
          <a:ln/>
        </p:spPr>
        <p:txBody>
          <a:bodyPr/>
          <a:lstStyle/>
          <a:p>
            <a:endParaRPr lang="en-US" smtClean="0"/>
          </a:p>
        </p:txBody>
      </p:sp>
      <p:sp>
        <p:nvSpPr>
          <p:cNvPr id="99331" name="Slide Number Placeholder 3"/>
          <p:cNvSpPr>
            <a:spLocks noGrp="1"/>
          </p:cNvSpPr>
          <p:nvPr>
            <p:ph type="sldNum" sz="quarter" idx="5"/>
          </p:nvPr>
        </p:nvSpPr>
        <p:spPr>
          <a:noFill/>
        </p:spPr>
        <p:txBody>
          <a:bodyPr/>
          <a:lstStyle/>
          <a:p>
            <a:fld id="{092AC32A-A99D-4BD5-A42C-7E37B5C7DA80}" type="slidenum">
              <a:rPr lang="en-GB" smtClean="0"/>
              <a:pPr/>
              <a:t>36</a:t>
            </a:fld>
            <a:endParaRPr lang="en-GB"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Slide Image Placeholder 1"/>
          <p:cNvSpPr>
            <a:spLocks noGrp="1" noRot="1" noChangeAspect="1"/>
          </p:cNvSpPr>
          <p:nvPr>
            <p:ph type="sldImg"/>
          </p:nvPr>
        </p:nvSpPr>
        <p:spPr>
          <a:ln/>
        </p:spPr>
      </p:sp>
      <p:sp>
        <p:nvSpPr>
          <p:cNvPr id="101378" name="Notes Placeholder 2"/>
          <p:cNvSpPr>
            <a:spLocks noGrp="1"/>
          </p:cNvSpPr>
          <p:nvPr>
            <p:ph type="body" idx="1"/>
          </p:nvPr>
        </p:nvSpPr>
        <p:spPr>
          <a:noFill/>
          <a:ln/>
        </p:spPr>
        <p:txBody>
          <a:bodyPr/>
          <a:lstStyle/>
          <a:p>
            <a:endParaRPr lang="en-US" smtClean="0"/>
          </a:p>
        </p:txBody>
      </p:sp>
      <p:sp>
        <p:nvSpPr>
          <p:cNvPr id="101379" name="Slide Number Placeholder 3"/>
          <p:cNvSpPr>
            <a:spLocks noGrp="1"/>
          </p:cNvSpPr>
          <p:nvPr>
            <p:ph type="sldNum" sz="quarter" idx="5"/>
          </p:nvPr>
        </p:nvSpPr>
        <p:spPr>
          <a:noFill/>
        </p:spPr>
        <p:txBody>
          <a:bodyPr/>
          <a:lstStyle/>
          <a:p>
            <a:fld id="{92E0DCCD-D6E7-4E00-B3D8-384707A7EBD2}" type="slidenum">
              <a:rPr lang="en-GB" smtClean="0"/>
              <a:pPr/>
              <a:t>37</a:t>
            </a:fld>
            <a:endParaRPr lang="en-GB"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5" name="Slide Image Placeholder 1"/>
          <p:cNvSpPr>
            <a:spLocks noGrp="1" noRot="1" noChangeAspect="1"/>
          </p:cNvSpPr>
          <p:nvPr>
            <p:ph type="sldImg"/>
          </p:nvPr>
        </p:nvSpPr>
        <p:spPr>
          <a:ln/>
        </p:spPr>
      </p:sp>
      <p:sp>
        <p:nvSpPr>
          <p:cNvPr id="103426" name="Notes Placeholder 2"/>
          <p:cNvSpPr>
            <a:spLocks noGrp="1"/>
          </p:cNvSpPr>
          <p:nvPr>
            <p:ph type="body" idx="1"/>
          </p:nvPr>
        </p:nvSpPr>
        <p:spPr>
          <a:noFill/>
          <a:ln/>
        </p:spPr>
        <p:txBody>
          <a:bodyPr/>
          <a:lstStyle/>
          <a:p>
            <a:endParaRPr lang="en-US" smtClean="0"/>
          </a:p>
        </p:txBody>
      </p:sp>
      <p:sp>
        <p:nvSpPr>
          <p:cNvPr id="103427" name="Slide Number Placeholder 3"/>
          <p:cNvSpPr>
            <a:spLocks noGrp="1"/>
          </p:cNvSpPr>
          <p:nvPr>
            <p:ph type="sldNum" sz="quarter" idx="5"/>
          </p:nvPr>
        </p:nvSpPr>
        <p:spPr>
          <a:noFill/>
        </p:spPr>
        <p:txBody>
          <a:bodyPr/>
          <a:lstStyle/>
          <a:p>
            <a:fld id="{290E230A-DF5F-4A04-83D4-38C73F5009C8}" type="slidenum">
              <a:rPr lang="en-GB" smtClean="0"/>
              <a:pPr/>
              <a:t>38</a:t>
            </a:fld>
            <a:endParaRPr lang="en-GB"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3" name="Slide Image Placeholder 1"/>
          <p:cNvSpPr>
            <a:spLocks noGrp="1" noRot="1" noChangeAspect="1"/>
          </p:cNvSpPr>
          <p:nvPr>
            <p:ph type="sldImg"/>
          </p:nvPr>
        </p:nvSpPr>
        <p:spPr>
          <a:ln/>
        </p:spPr>
      </p:sp>
      <p:sp>
        <p:nvSpPr>
          <p:cNvPr id="105474" name="Notes Placeholder 2"/>
          <p:cNvSpPr>
            <a:spLocks noGrp="1"/>
          </p:cNvSpPr>
          <p:nvPr>
            <p:ph type="body" idx="1"/>
          </p:nvPr>
        </p:nvSpPr>
        <p:spPr>
          <a:noFill/>
          <a:ln/>
        </p:spPr>
        <p:txBody>
          <a:bodyPr/>
          <a:lstStyle/>
          <a:p>
            <a:endParaRPr lang="en-US" smtClean="0"/>
          </a:p>
        </p:txBody>
      </p:sp>
      <p:sp>
        <p:nvSpPr>
          <p:cNvPr id="105475" name="Slide Number Placeholder 3"/>
          <p:cNvSpPr>
            <a:spLocks noGrp="1"/>
          </p:cNvSpPr>
          <p:nvPr>
            <p:ph type="sldNum" sz="quarter" idx="5"/>
          </p:nvPr>
        </p:nvSpPr>
        <p:spPr>
          <a:noFill/>
        </p:spPr>
        <p:txBody>
          <a:bodyPr/>
          <a:lstStyle/>
          <a:p>
            <a:fld id="{6B2C8764-863F-42EC-A41C-B16D8BE8BAF6}" type="slidenum">
              <a:rPr lang="en-GB" smtClean="0"/>
              <a:pPr/>
              <a:t>39</a:t>
            </a:fld>
            <a:endParaRPr lang="en-GB"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1" name="Slide Image Placeholder 1"/>
          <p:cNvSpPr>
            <a:spLocks noGrp="1" noRot="1" noChangeAspect="1"/>
          </p:cNvSpPr>
          <p:nvPr>
            <p:ph type="sldImg"/>
          </p:nvPr>
        </p:nvSpPr>
        <p:spPr>
          <a:ln/>
        </p:spPr>
      </p:sp>
      <p:sp>
        <p:nvSpPr>
          <p:cNvPr id="107522" name="Notes Placeholder 2"/>
          <p:cNvSpPr>
            <a:spLocks noGrp="1"/>
          </p:cNvSpPr>
          <p:nvPr>
            <p:ph type="body" idx="1"/>
          </p:nvPr>
        </p:nvSpPr>
        <p:spPr>
          <a:noFill/>
          <a:ln/>
        </p:spPr>
        <p:txBody>
          <a:bodyPr/>
          <a:lstStyle/>
          <a:p>
            <a:endParaRPr lang="en-US" smtClean="0"/>
          </a:p>
        </p:txBody>
      </p:sp>
      <p:sp>
        <p:nvSpPr>
          <p:cNvPr id="107523" name="Slide Number Placeholder 3"/>
          <p:cNvSpPr>
            <a:spLocks noGrp="1"/>
          </p:cNvSpPr>
          <p:nvPr>
            <p:ph type="sldNum" sz="quarter" idx="5"/>
          </p:nvPr>
        </p:nvSpPr>
        <p:spPr>
          <a:noFill/>
        </p:spPr>
        <p:txBody>
          <a:bodyPr/>
          <a:lstStyle/>
          <a:p>
            <a:fld id="{7170AFDD-7CD6-42D7-BB88-215CE1056697}" type="slidenum">
              <a:rPr lang="en-GB" smtClean="0"/>
              <a:pPr/>
              <a:t>40</a:t>
            </a:fld>
            <a:endParaRPr lang="en-GB"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69" name="Slide Image Placeholder 1"/>
          <p:cNvSpPr>
            <a:spLocks noGrp="1" noRot="1" noChangeAspect="1"/>
          </p:cNvSpPr>
          <p:nvPr>
            <p:ph type="sldImg"/>
          </p:nvPr>
        </p:nvSpPr>
        <p:spPr>
          <a:ln/>
        </p:spPr>
      </p:sp>
      <p:sp>
        <p:nvSpPr>
          <p:cNvPr id="109570" name="Notes Placeholder 2"/>
          <p:cNvSpPr>
            <a:spLocks noGrp="1"/>
          </p:cNvSpPr>
          <p:nvPr>
            <p:ph type="body" idx="1"/>
          </p:nvPr>
        </p:nvSpPr>
        <p:spPr>
          <a:noFill/>
          <a:ln/>
        </p:spPr>
        <p:txBody>
          <a:bodyPr/>
          <a:lstStyle/>
          <a:p>
            <a:endParaRPr lang="en-US" smtClean="0"/>
          </a:p>
        </p:txBody>
      </p:sp>
      <p:sp>
        <p:nvSpPr>
          <p:cNvPr id="109571" name="Slide Number Placeholder 3"/>
          <p:cNvSpPr>
            <a:spLocks noGrp="1"/>
          </p:cNvSpPr>
          <p:nvPr>
            <p:ph type="sldNum" sz="quarter" idx="5"/>
          </p:nvPr>
        </p:nvSpPr>
        <p:spPr>
          <a:noFill/>
        </p:spPr>
        <p:txBody>
          <a:bodyPr/>
          <a:lstStyle/>
          <a:p>
            <a:fld id="{5512FDA7-955A-47D5-8A17-8BA09362EDBE}" type="slidenum">
              <a:rPr lang="en-GB" smtClean="0"/>
              <a:pPr/>
              <a:t>41</a:t>
            </a:fld>
            <a:endParaRPr lang="en-GB"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7" name="Slide Image Placeholder 1"/>
          <p:cNvSpPr>
            <a:spLocks noGrp="1" noRot="1" noChangeAspect="1"/>
          </p:cNvSpPr>
          <p:nvPr>
            <p:ph type="sldImg"/>
          </p:nvPr>
        </p:nvSpPr>
        <p:spPr>
          <a:ln/>
        </p:spPr>
      </p:sp>
      <p:sp>
        <p:nvSpPr>
          <p:cNvPr id="111618" name="Notes Placeholder 2"/>
          <p:cNvSpPr>
            <a:spLocks noGrp="1"/>
          </p:cNvSpPr>
          <p:nvPr>
            <p:ph type="body" idx="1"/>
          </p:nvPr>
        </p:nvSpPr>
        <p:spPr>
          <a:noFill/>
          <a:ln/>
        </p:spPr>
        <p:txBody>
          <a:bodyPr/>
          <a:lstStyle/>
          <a:p>
            <a:endParaRPr lang="en-US" smtClean="0"/>
          </a:p>
        </p:txBody>
      </p:sp>
      <p:sp>
        <p:nvSpPr>
          <p:cNvPr id="111619" name="Slide Number Placeholder 3"/>
          <p:cNvSpPr>
            <a:spLocks noGrp="1"/>
          </p:cNvSpPr>
          <p:nvPr>
            <p:ph type="sldNum" sz="quarter" idx="5"/>
          </p:nvPr>
        </p:nvSpPr>
        <p:spPr>
          <a:noFill/>
        </p:spPr>
        <p:txBody>
          <a:bodyPr/>
          <a:lstStyle/>
          <a:p>
            <a:fld id="{8F0680C4-82A1-4BD9-9A56-710B0EAEED98}" type="slidenum">
              <a:rPr lang="en-GB" smtClean="0"/>
              <a:pPr/>
              <a:t>42</a:t>
            </a:fld>
            <a:endParaRPr lang="en-GB"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5" name="Slide Image Placeholder 1"/>
          <p:cNvSpPr>
            <a:spLocks noGrp="1" noRot="1" noChangeAspect="1"/>
          </p:cNvSpPr>
          <p:nvPr>
            <p:ph type="sldImg"/>
          </p:nvPr>
        </p:nvSpPr>
        <p:spPr>
          <a:ln/>
        </p:spPr>
      </p:sp>
      <p:sp>
        <p:nvSpPr>
          <p:cNvPr id="113666" name="Notes Placeholder 2"/>
          <p:cNvSpPr>
            <a:spLocks noGrp="1"/>
          </p:cNvSpPr>
          <p:nvPr>
            <p:ph type="body" idx="1"/>
          </p:nvPr>
        </p:nvSpPr>
        <p:spPr>
          <a:noFill/>
          <a:ln/>
        </p:spPr>
        <p:txBody>
          <a:bodyPr/>
          <a:lstStyle/>
          <a:p>
            <a:endParaRPr lang="en-US" smtClean="0"/>
          </a:p>
        </p:txBody>
      </p:sp>
      <p:sp>
        <p:nvSpPr>
          <p:cNvPr id="113667" name="Slide Number Placeholder 3"/>
          <p:cNvSpPr>
            <a:spLocks noGrp="1"/>
          </p:cNvSpPr>
          <p:nvPr>
            <p:ph type="sldNum" sz="quarter" idx="5"/>
          </p:nvPr>
        </p:nvSpPr>
        <p:spPr>
          <a:noFill/>
        </p:spPr>
        <p:txBody>
          <a:bodyPr/>
          <a:lstStyle/>
          <a:p>
            <a:fld id="{AAADD63D-C627-48F4-9F22-C0319688AC74}" type="slidenum">
              <a:rPr lang="en-GB" smtClean="0"/>
              <a:pPr/>
              <a:t>43</a:t>
            </a:fld>
            <a:endParaRPr lang="en-GB"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p:cNvSpPr>
            <a:spLocks noGrp="1" noRot="1" noChangeAspect="1" noTextEdit="1"/>
          </p:cNvSpPr>
          <p:nvPr>
            <p:ph type="sldImg"/>
          </p:nvPr>
        </p:nvSpPr>
        <p:spPr>
          <a:ln/>
        </p:spPr>
      </p:sp>
      <p:sp>
        <p:nvSpPr>
          <p:cNvPr id="115714" name="Notes Placeholder 2"/>
          <p:cNvSpPr>
            <a:spLocks noGrp="1"/>
          </p:cNvSpPr>
          <p:nvPr>
            <p:ph type="body" idx="1"/>
          </p:nvPr>
        </p:nvSpPr>
        <p:spPr>
          <a:noFill/>
          <a:ln/>
        </p:spPr>
        <p:txBody>
          <a:bodyPr/>
          <a:lstStyle/>
          <a:p>
            <a:endParaRPr lang="en-US" smtClean="0"/>
          </a:p>
        </p:txBody>
      </p:sp>
      <p:sp>
        <p:nvSpPr>
          <p:cNvPr id="115715" name="Slide Number Placeholder 3"/>
          <p:cNvSpPr>
            <a:spLocks noGrp="1"/>
          </p:cNvSpPr>
          <p:nvPr>
            <p:ph type="sldNum" sz="quarter" idx="5"/>
          </p:nvPr>
        </p:nvSpPr>
        <p:spPr>
          <a:noFill/>
        </p:spPr>
        <p:txBody>
          <a:bodyPr/>
          <a:lstStyle/>
          <a:p>
            <a:fld id="{818BD42A-01CF-4CAF-AA75-B3DC38E94275}" type="slidenum">
              <a:rPr lang="en-GB" smtClean="0"/>
              <a:pPr/>
              <a:t>44</a:t>
            </a:fld>
            <a:endParaRPr lang="en-GB"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1" name="Slide Image Placeholder 1"/>
          <p:cNvSpPr>
            <a:spLocks noGrp="1" noRot="1" noChangeAspect="1"/>
          </p:cNvSpPr>
          <p:nvPr>
            <p:ph type="sldImg"/>
          </p:nvPr>
        </p:nvSpPr>
        <p:spPr>
          <a:ln/>
        </p:spPr>
      </p:sp>
      <p:sp>
        <p:nvSpPr>
          <p:cNvPr id="117762" name="Notes Placeholder 2"/>
          <p:cNvSpPr>
            <a:spLocks noGrp="1"/>
          </p:cNvSpPr>
          <p:nvPr>
            <p:ph type="body" idx="1"/>
          </p:nvPr>
        </p:nvSpPr>
        <p:spPr>
          <a:noFill/>
          <a:ln/>
        </p:spPr>
        <p:txBody>
          <a:bodyPr/>
          <a:lstStyle/>
          <a:p>
            <a:endParaRPr lang="en-US" smtClean="0"/>
          </a:p>
        </p:txBody>
      </p:sp>
      <p:sp>
        <p:nvSpPr>
          <p:cNvPr id="117763" name="Slide Number Placeholder 3"/>
          <p:cNvSpPr>
            <a:spLocks noGrp="1"/>
          </p:cNvSpPr>
          <p:nvPr>
            <p:ph type="sldNum" sz="quarter" idx="5"/>
          </p:nvPr>
        </p:nvSpPr>
        <p:spPr>
          <a:noFill/>
        </p:spPr>
        <p:txBody>
          <a:bodyPr/>
          <a:lstStyle/>
          <a:p>
            <a:fld id="{ED9AFD30-DB33-421B-864D-76753D8F4FA0}" type="slidenum">
              <a:rPr lang="en-GB" smtClean="0"/>
              <a:pPr/>
              <a:t>45</a:t>
            </a:fld>
            <a:endParaRPr lang="en-GB"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09" name="Slide Image Placeholder 1"/>
          <p:cNvSpPr>
            <a:spLocks noGrp="1" noRot="1" noChangeAspect="1"/>
          </p:cNvSpPr>
          <p:nvPr>
            <p:ph type="sldImg"/>
          </p:nvPr>
        </p:nvSpPr>
        <p:spPr>
          <a:ln/>
        </p:spPr>
      </p:sp>
      <p:sp>
        <p:nvSpPr>
          <p:cNvPr id="119810" name="Notes Placeholder 2"/>
          <p:cNvSpPr>
            <a:spLocks noGrp="1"/>
          </p:cNvSpPr>
          <p:nvPr>
            <p:ph type="body" idx="1"/>
          </p:nvPr>
        </p:nvSpPr>
        <p:spPr>
          <a:noFill/>
          <a:ln/>
        </p:spPr>
        <p:txBody>
          <a:bodyPr/>
          <a:lstStyle/>
          <a:p>
            <a:endParaRPr lang="en-US" smtClean="0"/>
          </a:p>
        </p:txBody>
      </p:sp>
      <p:sp>
        <p:nvSpPr>
          <p:cNvPr id="119811" name="Slide Number Placeholder 3"/>
          <p:cNvSpPr>
            <a:spLocks noGrp="1"/>
          </p:cNvSpPr>
          <p:nvPr>
            <p:ph type="sldNum" sz="quarter" idx="5"/>
          </p:nvPr>
        </p:nvSpPr>
        <p:spPr>
          <a:noFill/>
        </p:spPr>
        <p:txBody>
          <a:bodyPr/>
          <a:lstStyle/>
          <a:p>
            <a:fld id="{CD601FE0-FBAF-4D5D-A939-015332B59C27}" type="slidenum">
              <a:rPr lang="en-GB" smtClean="0"/>
              <a:pPr/>
              <a:t>46</a:t>
            </a:fld>
            <a:endParaRPr lang="en-GB"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7" name="Slide Image Placeholder 1"/>
          <p:cNvSpPr>
            <a:spLocks noGrp="1" noRot="1" noChangeAspect="1"/>
          </p:cNvSpPr>
          <p:nvPr>
            <p:ph type="sldImg"/>
          </p:nvPr>
        </p:nvSpPr>
        <p:spPr>
          <a:ln/>
        </p:spPr>
      </p:sp>
      <p:sp>
        <p:nvSpPr>
          <p:cNvPr id="121858" name="Notes Placeholder 2"/>
          <p:cNvSpPr>
            <a:spLocks noGrp="1"/>
          </p:cNvSpPr>
          <p:nvPr>
            <p:ph type="body" idx="1"/>
          </p:nvPr>
        </p:nvSpPr>
        <p:spPr>
          <a:noFill/>
          <a:ln/>
        </p:spPr>
        <p:txBody>
          <a:bodyPr/>
          <a:lstStyle/>
          <a:p>
            <a:endParaRPr lang="en-US" smtClean="0"/>
          </a:p>
        </p:txBody>
      </p:sp>
      <p:sp>
        <p:nvSpPr>
          <p:cNvPr id="121859" name="Slide Number Placeholder 3"/>
          <p:cNvSpPr>
            <a:spLocks noGrp="1"/>
          </p:cNvSpPr>
          <p:nvPr>
            <p:ph type="sldNum" sz="quarter" idx="5"/>
          </p:nvPr>
        </p:nvSpPr>
        <p:spPr>
          <a:noFill/>
        </p:spPr>
        <p:txBody>
          <a:bodyPr/>
          <a:lstStyle/>
          <a:p>
            <a:fld id="{40CD404E-3AED-48F0-9131-24C0A3E3032F}" type="slidenum">
              <a:rPr lang="en-GB" smtClean="0"/>
              <a:pPr/>
              <a:t>47</a:t>
            </a:fld>
            <a:endParaRPr lang="en-GB"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5" name="Slide Image Placeholder 1"/>
          <p:cNvSpPr>
            <a:spLocks noGrp="1" noRot="1" noChangeAspect="1"/>
          </p:cNvSpPr>
          <p:nvPr>
            <p:ph type="sldImg"/>
          </p:nvPr>
        </p:nvSpPr>
        <p:spPr>
          <a:ln/>
        </p:spPr>
      </p:sp>
      <p:sp>
        <p:nvSpPr>
          <p:cNvPr id="123906" name="Notes Placeholder 2"/>
          <p:cNvSpPr>
            <a:spLocks noGrp="1"/>
          </p:cNvSpPr>
          <p:nvPr>
            <p:ph type="body" idx="1"/>
          </p:nvPr>
        </p:nvSpPr>
        <p:spPr>
          <a:noFill/>
          <a:ln/>
        </p:spPr>
        <p:txBody>
          <a:bodyPr/>
          <a:lstStyle/>
          <a:p>
            <a:endParaRPr lang="en-US" smtClean="0"/>
          </a:p>
        </p:txBody>
      </p:sp>
      <p:sp>
        <p:nvSpPr>
          <p:cNvPr id="123907" name="Slide Number Placeholder 3"/>
          <p:cNvSpPr>
            <a:spLocks noGrp="1"/>
          </p:cNvSpPr>
          <p:nvPr>
            <p:ph type="sldNum" sz="quarter" idx="5"/>
          </p:nvPr>
        </p:nvSpPr>
        <p:spPr>
          <a:noFill/>
        </p:spPr>
        <p:txBody>
          <a:bodyPr/>
          <a:lstStyle/>
          <a:p>
            <a:fld id="{496E8B0B-9778-42A6-B09B-97BB646B7710}" type="slidenum">
              <a:rPr lang="en-GB" smtClean="0"/>
              <a:pPr/>
              <a:t>48</a:t>
            </a:fld>
            <a:endParaRPr lang="en-GB"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3" name="Slide Image Placeholder 1"/>
          <p:cNvSpPr>
            <a:spLocks noGrp="1" noRot="1" noChangeAspect="1"/>
          </p:cNvSpPr>
          <p:nvPr>
            <p:ph type="sldImg"/>
          </p:nvPr>
        </p:nvSpPr>
        <p:spPr>
          <a:ln/>
        </p:spPr>
      </p:sp>
      <p:sp>
        <p:nvSpPr>
          <p:cNvPr id="125954" name="Notes Placeholder 2"/>
          <p:cNvSpPr>
            <a:spLocks noGrp="1"/>
          </p:cNvSpPr>
          <p:nvPr>
            <p:ph type="body" idx="1"/>
          </p:nvPr>
        </p:nvSpPr>
        <p:spPr>
          <a:noFill/>
          <a:ln/>
        </p:spPr>
        <p:txBody>
          <a:bodyPr/>
          <a:lstStyle/>
          <a:p>
            <a:endParaRPr lang="en-US" smtClean="0"/>
          </a:p>
        </p:txBody>
      </p:sp>
      <p:sp>
        <p:nvSpPr>
          <p:cNvPr id="125955" name="Slide Number Placeholder 3"/>
          <p:cNvSpPr>
            <a:spLocks noGrp="1"/>
          </p:cNvSpPr>
          <p:nvPr>
            <p:ph type="sldNum" sz="quarter" idx="5"/>
          </p:nvPr>
        </p:nvSpPr>
        <p:spPr>
          <a:noFill/>
        </p:spPr>
        <p:txBody>
          <a:bodyPr/>
          <a:lstStyle/>
          <a:p>
            <a:fld id="{CCB4928A-1FBE-4A96-9056-2EB7AF58203E}" type="slidenum">
              <a:rPr lang="en-GB" smtClean="0"/>
              <a:pPr/>
              <a:t>49</a:t>
            </a:fld>
            <a:endParaRPr lang="en-GB"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1" name="Slide Image Placeholder 1"/>
          <p:cNvSpPr>
            <a:spLocks noGrp="1" noRot="1" noChangeAspect="1"/>
          </p:cNvSpPr>
          <p:nvPr>
            <p:ph type="sldImg"/>
          </p:nvPr>
        </p:nvSpPr>
        <p:spPr>
          <a:ln/>
        </p:spPr>
      </p:sp>
      <p:sp>
        <p:nvSpPr>
          <p:cNvPr id="128002" name="Notes Placeholder 2"/>
          <p:cNvSpPr>
            <a:spLocks noGrp="1"/>
          </p:cNvSpPr>
          <p:nvPr>
            <p:ph type="body" idx="1"/>
          </p:nvPr>
        </p:nvSpPr>
        <p:spPr>
          <a:noFill/>
          <a:ln/>
        </p:spPr>
        <p:txBody>
          <a:bodyPr/>
          <a:lstStyle/>
          <a:p>
            <a:endParaRPr lang="en-US" smtClean="0"/>
          </a:p>
        </p:txBody>
      </p:sp>
      <p:sp>
        <p:nvSpPr>
          <p:cNvPr id="128003" name="Slide Number Placeholder 3"/>
          <p:cNvSpPr>
            <a:spLocks noGrp="1"/>
          </p:cNvSpPr>
          <p:nvPr>
            <p:ph type="sldNum" sz="quarter" idx="5"/>
          </p:nvPr>
        </p:nvSpPr>
        <p:spPr>
          <a:noFill/>
        </p:spPr>
        <p:txBody>
          <a:bodyPr/>
          <a:lstStyle/>
          <a:p>
            <a:fld id="{5CCC5B01-ECF4-4853-90BD-3022FDABF426}" type="slidenum">
              <a:rPr lang="en-GB" smtClean="0"/>
              <a:pPr/>
              <a:t>50</a:t>
            </a:fld>
            <a:endParaRPr lang="en-GB"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49" name="Slide Image Placeholder 1"/>
          <p:cNvSpPr>
            <a:spLocks noGrp="1" noRot="1" noChangeAspect="1" noTextEdit="1"/>
          </p:cNvSpPr>
          <p:nvPr>
            <p:ph type="sldImg"/>
          </p:nvPr>
        </p:nvSpPr>
        <p:spPr>
          <a:ln/>
        </p:spPr>
      </p:sp>
      <p:sp>
        <p:nvSpPr>
          <p:cNvPr id="130050" name="Notes Placeholder 2"/>
          <p:cNvSpPr>
            <a:spLocks noGrp="1"/>
          </p:cNvSpPr>
          <p:nvPr>
            <p:ph type="body" idx="1"/>
          </p:nvPr>
        </p:nvSpPr>
        <p:spPr>
          <a:noFill/>
          <a:ln/>
        </p:spPr>
        <p:txBody>
          <a:bodyPr/>
          <a:lstStyle/>
          <a:p>
            <a:endParaRPr lang="en-US" smtClean="0"/>
          </a:p>
        </p:txBody>
      </p:sp>
      <p:sp>
        <p:nvSpPr>
          <p:cNvPr id="130051" name="Slide Number Placeholder 3"/>
          <p:cNvSpPr>
            <a:spLocks noGrp="1"/>
          </p:cNvSpPr>
          <p:nvPr>
            <p:ph type="sldNum" sz="quarter" idx="5"/>
          </p:nvPr>
        </p:nvSpPr>
        <p:spPr>
          <a:noFill/>
        </p:spPr>
        <p:txBody>
          <a:bodyPr/>
          <a:lstStyle/>
          <a:p>
            <a:fld id="{58F914E2-E9C9-4215-891B-97A7ED6ED0E7}" type="slidenum">
              <a:rPr lang="en-GB" smtClean="0"/>
              <a:pPr/>
              <a:t>51</a:t>
            </a:fld>
            <a:endParaRPr lang="en-GB"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7" name="Slide Image Placeholder 1"/>
          <p:cNvSpPr>
            <a:spLocks noGrp="1" noRot="1" noChangeAspect="1"/>
          </p:cNvSpPr>
          <p:nvPr>
            <p:ph type="sldImg"/>
          </p:nvPr>
        </p:nvSpPr>
        <p:spPr>
          <a:ln/>
        </p:spPr>
      </p:sp>
      <p:sp>
        <p:nvSpPr>
          <p:cNvPr id="132098" name="Notes Placeholder 2"/>
          <p:cNvSpPr>
            <a:spLocks noGrp="1"/>
          </p:cNvSpPr>
          <p:nvPr>
            <p:ph type="body" idx="1"/>
          </p:nvPr>
        </p:nvSpPr>
        <p:spPr>
          <a:noFill/>
          <a:ln/>
        </p:spPr>
        <p:txBody>
          <a:bodyPr/>
          <a:lstStyle/>
          <a:p>
            <a:endParaRPr lang="en-US" smtClean="0"/>
          </a:p>
        </p:txBody>
      </p:sp>
      <p:sp>
        <p:nvSpPr>
          <p:cNvPr id="132099" name="Slide Number Placeholder 3"/>
          <p:cNvSpPr>
            <a:spLocks noGrp="1"/>
          </p:cNvSpPr>
          <p:nvPr>
            <p:ph type="sldNum" sz="quarter" idx="5"/>
          </p:nvPr>
        </p:nvSpPr>
        <p:spPr>
          <a:noFill/>
        </p:spPr>
        <p:txBody>
          <a:bodyPr/>
          <a:lstStyle/>
          <a:p>
            <a:fld id="{3C0D40A9-48AD-44B9-834F-43CB2B358D8E}" type="slidenum">
              <a:rPr lang="en-GB" smtClean="0"/>
              <a:pPr/>
              <a:t>52</a:t>
            </a:fld>
            <a:endParaRPr lang="en-GB"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5" name="Slide Image Placeholder 1"/>
          <p:cNvSpPr>
            <a:spLocks noGrp="1" noRot="1" noChangeAspect="1"/>
          </p:cNvSpPr>
          <p:nvPr>
            <p:ph type="sldImg"/>
          </p:nvPr>
        </p:nvSpPr>
        <p:spPr>
          <a:ln/>
        </p:spPr>
      </p:sp>
      <p:sp>
        <p:nvSpPr>
          <p:cNvPr id="134146" name="Notes Placeholder 2"/>
          <p:cNvSpPr>
            <a:spLocks noGrp="1"/>
          </p:cNvSpPr>
          <p:nvPr>
            <p:ph type="body" idx="1"/>
          </p:nvPr>
        </p:nvSpPr>
        <p:spPr>
          <a:noFill/>
          <a:ln/>
        </p:spPr>
        <p:txBody>
          <a:bodyPr/>
          <a:lstStyle/>
          <a:p>
            <a:endParaRPr lang="en-US" smtClean="0"/>
          </a:p>
        </p:txBody>
      </p:sp>
      <p:sp>
        <p:nvSpPr>
          <p:cNvPr id="134147" name="Slide Number Placeholder 3"/>
          <p:cNvSpPr>
            <a:spLocks noGrp="1"/>
          </p:cNvSpPr>
          <p:nvPr>
            <p:ph type="sldNum" sz="quarter" idx="5"/>
          </p:nvPr>
        </p:nvSpPr>
        <p:spPr>
          <a:noFill/>
        </p:spPr>
        <p:txBody>
          <a:bodyPr/>
          <a:lstStyle/>
          <a:p>
            <a:fld id="{C57AE127-7806-4F83-B998-6FE14B2D9392}" type="slidenum">
              <a:rPr lang="en-GB" smtClean="0"/>
              <a:pPr/>
              <a:t>53</a:t>
            </a:fld>
            <a:endParaRPr lang="en-GB"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3" name="Slide Image Placeholder 1"/>
          <p:cNvSpPr>
            <a:spLocks noGrp="1" noRot="1" noChangeAspect="1"/>
          </p:cNvSpPr>
          <p:nvPr>
            <p:ph type="sldImg"/>
          </p:nvPr>
        </p:nvSpPr>
        <p:spPr>
          <a:ln/>
        </p:spPr>
      </p:sp>
      <p:sp>
        <p:nvSpPr>
          <p:cNvPr id="136194" name="Notes Placeholder 2"/>
          <p:cNvSpPr>
            <a:spLocks noGrp="1"/>
          </p:cNvSpPr>
          <p:nvPr>
            <p:ph type="body" idx="1"/>
          </p:nvPr>
        </p:nvSpPr>
        <p:spPr>
          <a:noFill/>
          <a:ln/>
        </p:spPr>
        <p:txBody>
          <a:bodyPr/>
          <a:lstStyle/>
          <a:p>
            <a:endParaRPr lang="en-US" smtClean="0"/>
          </a:p>
        </p:txBody>
      </p:sp>
      <p:sp>
        <p:nvSpPr>
          <p:cNvPr id="136195" name="Slide Number Placeholder 3"/>
          <p:cNvSpPr>
            <a:spLocks noGrp="1"/>
          </p:cNvSpPr>
          <p:nvPr>
            <p:ph type="sldNum" sz="quarter" idx="5"/>
          </p:nvPr>
        </p:nvSpPr>
        <p:spPr>
          <a:noFill/>
        </p:spPr>
        <p:txBody>
          <a:bodyPr/>
          <a:lstStyle/>
          <a:p>
            <a:fld id="{ED478D79-453C-4121-B91D-1BC9576E7022}" type="slidenum">
              <a:rPr lang="en-GB" smtClean="0"/>
              <a:pPr/>
              <a:t>54</a:t>
            </a:fld>
            <a:endParaRPr lang="en-GB"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1" name="Slide Image Placeholder 1"/>
          <p:cNvSpPr>
            <a:spLocks noGrp="1" noRot="1" noChangeAspect="1"/>
          </p:cNvSpPr>
          <p:nvPr>
            <p:ph type="sldImg"/>
          </p:nvPr>
        </p:nvSpPr>
        <p:spPr>
          <a:ln/>
        </p:spPr>
      </p:sp>
      <p:sp>
        <p:nvSpPr>
          <p:cNvPr id="138242" name="Notes Placeholder 2"/>
          <p:cNvSpPr>
            <a:spLocks noGrp="1"/>
          </p:cNvSpPr>
          <p:nvPr>
            <p:ph type="body" idx="1"/>
          </p:nvPr>
        </p:nvSpPr>
        <p:spPr>
          <a:noFill/>
          <a:ln/>
        </p:spPr>
        <p:txBody>
          <a:bodyPr/>
          <a:lstStyle/>
          <a:p>
            <a:endParaRPr lang="en-US" smtClean="0"/>
          </a:p>
        </p:txBody>
      </p:sp>
      <p:sp>
        <p:nvSpPr>
          <p:cNvPr id="138243" name="Slide Number Placeholder 3"/>
          <p:cNvSpPr>
            <a:spLocks noGrp="1"/>
          </p:cNvSpPr>
          <p:nvPr>
            <p:ph type="sldNum" sz="quarter" idx="5"/>
          </p:nvPr>
        </p:nvSpPr>
        <p:spPr>
          <a:noFill/>
        </p:spPr>
        <p:txBody>
          <a:bodyPr/>
          <a:lstStyle/>
          <a:p>
            <a:fld id="{DE626872-A306-4D7F-B5BD-4579DFB10C9C}" type="slidenum">
              <a:rPr lang="en-GB" smtClean="0"/>
              <a:pPr/>
              <a:t>55</a:t>
            </a:fld>
            <a:endParaRPr lang="en-GB"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89" name="Slide Image Placeholder 1"/>
          <p:cNvSpPr>
            <a:spLocks noGrp="1" noRot="1" noChangeAspect="1"/>
          </p:cNvSpPr>
          <p:nvPr>
            <p:ph type="sldImg"/>
          </p:nvPr>
        </p:nvSpPr>
        <p:spPr>
          <a:ln/>
        </p:spPr>
      </p:sp>
      <p:sp>
        <p:nvSpPr>
          <p:cNvPr id="140290" name="Notes Placeholder 2"/>
          <p:cNvSpPr>
            <a:spLocks noGrp="1"/>
          </p:cNvSpPr>
          <p:nvPr>
            <p:ph type="body" idx="1"/>
          </p:nvPr>
        </p:nvSpPr>
        <p:spPr>
          <a:noFill/>
          <a:ln/>
        </p:spPr>
        <p:txBody>
          <a:bodyPr/>
          <a:lstStyle/>
          <a:p>
            <a:endParaRPr lang="en-US" smtClean="0"/>
          </a:p>
        </p:txBody>
      </p:sp>
      <p:sp>
        <p:nvSpPr>
          <p:cNvPr id="140291" name="Slide Number Placeholder 3"/>
          <p:cNvSpPr>
            <a:spLocks noGrp="1"/>
          </p:cNvSpPr>
          <p:nvPr>
            <p:ph type="sldNum" sz="quarter" idx="5"/>
          </p:nvPr>
        </p:nvSpPr>
        <p:spPr>
          <a:noFill/>
        </p:spPr>
        <p:txBody>
          <a:bodyPr/>
          <a:lstStyle/>
          <a:p>
            <a:fld id="{8DC3DF9B-1EB6-4833-86BD-4A911CE163AC}" type="slidenum">
              <a:rPr lang="en-GB" smtClean="0"/>
              <a:pPr/>
              <a:t>56</a:t>
            </a:fld>
            <a:endParaRPr lang="en-GB" smtClean="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7" name="Slide Image Placeholder 1"/>
          <p:cNvSpPr>
            <a:spLocks noGrp="1" noRot="1" noChangeAspect="1"/>
          </p:cNvSpPr>
          <p:nvPr>
            <p:ph type="sldImg"/>
          </p:nvPr>
        </p:nvSpPr>
        <p:spPr>
          <a:ln/>
        </p:spPr>
      </p:sp>
      <p:sp>
        <p:nvSpPr>
          <p:cNvPr id="142338" name="Notes Placeholder 2"/>
          <p:cNvSpPr>
            <a:spLocks noGrp="1"/>
          </p:cNvSpPr>
          <p:nvPr>
            <p:ph type="body" idx="1"/>
          </p:nvPr>
        </p:nvSpPr>
        <p:spPr>
          <a:noFill/>
          <a:ln/>
        </p:spPr>
        <p:txBody>
          <a:bodyPr/>
          <a:lstStyle/>
          <a:p>
            <a:endParaRPr lang="en-US" smtClean="0"/>
          </a:p>
        </p:txBody>
      </p:sp>
      <p:sp>
        <p:nvSpPr>
          <p:cNvPr id="142339" name="Slide Number Placeholder 3"/>
          <p:cNvSpPr>
            <a:spLocks noGrp="1"/>
          </p:cNvSpPr>
          <p:nvPr>
            <p:ph type="sldNum" sz="quarter" idx="5"/>
          </p:nvPr>
        </p:nvSpPr>
        <p:spPr>
          <a:noFill/>
        </p:spPr>
        <p:txBody>
          <a:bodyPr/>
          <a:lstStyle/>
          <a:p>
            <a:fld id="{9974050B-527F-4CAC-B93F-6B1D50DF4E81}" type="slidenum">
              <a:rPr lang="en-GB" smtClean="0"/>
              <a:pPr/>
              <a:t>57</a:t>
            </a:fld>
            <a:endParaRPr lang="en-GB" smtClean="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5" name="Slide Image Placeholder 1"/>
          <p:cNvSpPr>
            <a:spLocks noGrp="1" noRot="1" noChangeAspect="1"/>
          </p:cNvSpPr>
          <p:nvPr>
            <p:ph type="sldImg"/>
          </p:nvPr>
        </p:nvSpPr>
        <p:spPr>
          <a:ln/>
        </p:spPr>
      </p:sp>
      <p:sp>
        <p:nvSpPr>
          <p:cNvPr id="144386" name="Notes Placeholder 2"/>
          <p:cNvSpPr>
            <a:spLocks noGrp="1"/>
          </p:cNvSpPr>
          <p:nvPr>
            <p:ph type="body" idx="1"/>
          </p:nvPr>
        </p:nvSpPr>
        <p:spPr>
          <a:noFill/>
          <a:ln/>
        </p:spPr>
        <p:txBody>
          <a:bodyPr/>
          <a:lstStyle/>
          <a:p>
            <a:endParaRPr lang="en-US" smtClean="0"/>
          </a:p>
        </p:txBody>
      </p:sp>
      <p:sp>
        <p:nvSpPr>
          <p:cNvPr id="144387" name="Slide Number Placeholder 3"/>
          <p:cNvSpPr>
            <a:spLocks noGrp="1"/>
          </p:cNvSpPr>
          <p:nvPr>
            <p:ph type="sldNum" sz="quarter" idx="5"/>
          </p:nvPr>
        </p:nvSpPr>
        <p:spPr>
          <a:noFill/>
        </p:spPr>
        <p:txBody>
          <a:bodyPr/>
          <a:lstStyle/>
          <a:p>
            <a:fld id="{D1EDCE7E-C6D9-40EE-BD53-8D023966FCB2}" type="slidenum">
              <a:rPr lang="en-GB" smtClean="0"/>
              <a:pPr/>
              <a:t>58</a:t>
            </a:fld>
            <a:endParaRPr lang="en-GB"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3" name="Slide Image Placeholder 1"/>
          <p:cNvSpPr>
            <a:spLocks noGrp="1" noRot="1" noChangeAspect="1"/>
          </p:cNvSpPr>
          <p:nvPr>
            <p:ph type="sldImg"/>
          </p:nvPr>
        </p:nvSpPr>
        <p:spPr>
          <a:ln/>
        </p:spPr>
      </p:sp>
      <p:sp>
        <p:nvSpPr>
          <p:cNvPr id="146434" name="Notes Placeholder 2"/>
          <p:cNvSpPr>
            <a:spLocks noGrp="1"/>
          </p:cNvSpPr>
          <p:nvPr>
            <p:ph type="body" idx="1"/>
          </p:nvPr>
        </p:nvSpPr>
        <p:spPr>
          <a:noFill/>
          <a:ln/>
        </p:spPr>
        <p:txBody>
          <a:bodyPr/>
          <a:lstStyle/>
          <a:p>
            <a:endParaRPr lang="en-US" smtClean="0"/>
          </a:p>
        </p:txBody>
      </p:sp>
      <p:sp>
        <p:nvSpPr>
          <p:cNvPr id="146435" name="Slide Number Placeholder 3"/>
          <p:cNvSpPr>
            <a:spLocks noGrp="1"/>
          </p:cNvSpPr>
          <p:nvPr>
            <p:ph type="sldNum" sz="quarter" idx="5"/>
          </p:nvPr>
        </p:nvSpPr>
        <p:spPr>
          <a:noFill/>
        </p:spPr>
        <p:txBody>
          <a:bodyPr/>
          <a:lstStyle/>
          <a:p>
            <a:fld id="{B0ED332D-A95C-4F0A-A15E-0BA6417285EC}" type="slidenum">
              <a:rPr lang="en-GB" smtClean="0"/>
              <a:pPr/>
              <a:t>59</a:t>
            </a:fld>
            <a:endParaRPr lang="en-GB"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1" name="Slide Image Placeholder 1"/>
          <p:cNvSpPr>
            <a:spLocks noGrp="1" noRot="1" noChangeAspect="1"/>
          </p:cNvSpPr>
          <p:nvPr>
            <p:ph type="sldImg"/>
          </p:nvPr>
        </p:nvSpPr>
        <p:spPr>
          <a:ln/>
        </p:spPr>
      </p:sp>
      <p:sp>
        <p:nvSpPr>
          <p:cNvPr id="148482" name="Notes Placeholder 2"/>
          <p:cNvSpPr>
            <a:spLocks noGrp="1"/>
          </p:cNvSpPr>
          <p:nvPr>
            <p:ph type="body" idx="1"/>
          </p:nvPr>
        </p:nvSpPr>
        <p:spPr>
          <a:noFill/>
          <a:ln/>
        </p:spPr>
        <p:txBody>
          <a:bodyPr/>
          <a:lstStyle/>
          <a:p>
            <a:endParaRPr lang="en-US" smtClean="0"/>
          </a:p>
        </p:txBody>
      </p:sp>
      <p:sp>
        <p:nvSpPr>
          <p:cNvPr id="148483" name="Slide Number Placeholder 3"/>
          <p:cNvSpPr>
            <a:spLocks noGrp="1"/>
          </p:cNvSpPr>
          <p:nvPr>
            <p:ph type="sldNum" sz="quarter" idx="5"/>
          </p:nvPr>
        </p:nvSpPr>
        <p:spPr>
          <a:noFill/>
        </p:spPr>
        <p:txBody>
          <a:bodyPr/>
          <a:lstStyle/>
          <a:p>
            <a:fld id="{C99A2D8C-F03A-45A5-B6F4-3B2FFEE06618}" type="slidenum">
              <a:rPr lang="en-GB" smtClean="0"/>
              <a:pPr/>
              <a:t>60</a:t>
            </a:fld>
            <a:endParaRPr lang="en-GB"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29" name="Slide Image Placeholder 1"/>
          <p:cNvSpPr>
            <a:spLocks noGrp="1" noRot="1" noChangeAspect="1"/>
          </p:cNvSpPr>
          <p:nvPr>
            <p:ph type="sldImg"/>
          </p:nvPr>
        </p:nvSpPr>
        <p:spPr>
          <a:ln/>
        </p:spPr>
      </p:sp>
      <p:sp>
        <p:nvSpPr>
          <p:cNvPr id="150530" name="Notes Placeholder 2"/>
          <p:cNvSpPr>
            <a:spLocks noGrp="1"/>
          </p:cNvSpPr>
          <p:nvPr>
            <p:ph type="body" idx="1"/>
          </p:nvPr>
        </p:nvSpPr>
        <p:spPr>
          <a:noFill/>
          <a:ln/>
        </p:spPr>
        <p:txBody>
          <a:bodyPr/>
          <a:lstStyle/>
          <a:p>
            <a:endParaRPr lang="en-US" smtClean="0"/>
          </a:p>
        </p:txBody>
      </p:sp>
      <p:sp>
        <p:nvSpPr>
          <p:cNvPr id="150531" name="Slide Number Placeholder 3"/>
          <p:cNvSpPr>
            <a:spLocks noGrp="1"/>
          </p:cNvSpPr>
          <p:nvPr>
            <p:ph type="sldNum" sz="quarter" idx="5"/>
          </p:nvPr>
        </p:nvSpPr>
        <p:spPr>
          <a:noFill/>
        </p:spPr>
        <p:txBody>
          <a:bodyPr/>
          <a:lstStyle/>
          <a:p>
            <a:fld id="{2E2F3DC7-0F2E-499D-ACD7-A149844135A8}" type="slidenum">
              <a:rPr lang="en-GB" smtClean="0"/>
              <a:pPr/>
              <a:t>61</a:t>
            </a:fld>
            <a:endParaRPr lang="en-GB" smtClean="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7" name="Slide Image Placeholder 1"/>
          <p:cNvSpPr>
            <a:spLocks noGrp="1" noRot="1" noChangeAspect="1"/>
          </p:cNvSpPr>
          <p:nvPr>
            <p:ph type="sldImg"/>
          </p:nvPr>
        </p:nvSpPr>
        <p:spPr>
          <a:ln/>
        </p:spPr>
      </p:sp>
      <p:sp>
        <p:nvSpPr>
          <p:cNvPr id="152578" name="Notes Placeholder 2"/>
          <p:cNvSpPr>
            <a:spLocks noGrp="1"/>
          </p:cNvSpPr>
          <p:nvPr>
            <p:ph type="body" idx="1"/>
          </p:nvPr>
        </p:nvSpPr>
        <p:spPr>
          <a:noFill/>
          <a:ln/>
        </p:spPr>
        <p:txBody>
          <a:bodyPr/>
          <a:lstStyle/>
          <a:p>
            <a:endParaRPr lang="en-US" smtClean="0"/>
          </a:p>
        </p:txBody>
      </p:sp>
      <p:sp>
        <p:nvSpPr>
          <p:cNvPr id="152579" name="Slide Number Placeholder 3"/>
          <p:cNvSpPr>
            <a:spLocks noGrp="1"/>
          </p:cNvSpPr>
          <p:nvPr>
            <p:ph type="sldNum" sz="quarter" idx="5"/>
          </p:nvPr>
        </p:nvSpPr>
        <p:spPr>
          <a:noFill/>
        </p:spPr>
        <p:txBody>
          <a:bodyPr/>
          <a:lstStyle/>
          <a:p>
            <a:fld id="{A567516D-29D0-410B-8D41-4BA7DE077767}" type="slidenum">
              <a:rPr lang="en-GB" smtClean="0"/>
              <a:pPr/>
              <a:t>62</a:t>
            </a:fld>
            <a:endParaRPr lang="en-GB" smtClean="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5" name="Slide Image Placeholder 1"/>
          <p:cNvSpPr>
            <a:spLocks noGrp="1" noRot="1" noChangeAspect="1"/>
          </p:cNvSpPr>
          <p:nvPr>
            <p:ph type="sldImg"/>
          </p:nvPr>
        </p:nvSpPr>
        <p:spPr>
          <a:ln/>
        </p:spPr>
      </p:sp>
      <p:sp>
        <p:nvSpPr>
          <p:cNvPr id="154626" name="Notes Placeholder 2"/>
          <p:cNvSpPr>
            <a:spLocks noGrp="1"/>
          </p:cNvSpPr>
          <p:nvPr>
            <p:ph type="body" idx="1"/>
          </p:nvPr>
        </p:nvSpPr>
        <p:spPr>
          <a:noFill/>
          <a:ln/>
        </p:spPr>
        <p:txBody>
          <a:bodyPr/>
          <a:lstStyle/>
          <a:p>
            <a:endParaRPr lang="en-US" smtClean="0"/>
          </a:p>
        </p:txBody>
      </p:sp>
      <p:sp>
        <p:nvSpPr>
          <p:cNvPr id="154627" name="Slide Number Placeholder 3"/>
          <p:cNvSpPr>
            <a:spLocks noGrp="1"/>
          </p:cNvSpPr>
          <p:nvPr>
            <p:ph type="sldNum" sz="quarter" idx="5"/>
          </p:nvPr>
        </p:nvSpPr>
        <p:spPr>
          <a:noFill/>
        </p:spPr>
        <p:txBody>
          <a:bodyPr/>
          <a:lstStyle/>
          <a:p>
            <a:fld id="{7C938473-6379-4AFF-B5F4-C630F0D9B002}" type="slidenum">
              <a:rPr lang="en-GB" smtClean="0"/>
              <a:pPr/>
              <a:t>63</a:t>
            </a:fld>
            <a:endParaRPr lang="en-GB" smtClean="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3" name="Slide Image Placeholder 1"/>
          <p:cNvSpPr>
            <a:spLocks noGrp="1" noRot="1" noChangeAspect="1"/>
          </p:cNvSpPr>
          <p:nvPr>
            <p:ph type="sldImg"/>
          </p:nvPr>
        </p:nvSpPr>
        <p:spPr>
          <a:ln/>
        </p:spPr>
      </p:sp>
      <p:sp>
        <p:nvSpPr>
          <p:cNvPr id="156674" name="Notes Placeholder 2"/>
          <p:cNvSpPr>
            <a:spLocks noGrp="1"/>
          </p:cNvSpPr>
          <p:nvPr>
            <p:ph type="body" idx="1"/>
          </p:nvPr>
        </p:nvSpPr>
        <p:spPr>
          <a:noFill/>
          <a:ln/>
        </p:spPr>
        <p:txBody>
          <a:bodyPr/>
          <a:lstStyle/>
          <a:p>
            <a:endParaRPr lang="en-US" smtClean="0"/>
          </a:p>
        </p:txBody>
      </p:sp>
      <p:sp>
        <p:nvSpPr>
          <p:cNvPr id="156675" name="Slide Number Placeholder 3"/>
          <p:cNvSpPr>
            <a:spLocks noGrp="1"/>
          </p:cNvSpPr>
          <p:nvPr>
            <p:ph type="sldNum" sz="quarter" idx="5"/>
          </p:nvPr>
        </p:nvSpPr>
        <p:spPr>
          <a:noFill/>
        </p:spPr>
        <p:txBody>
          <a:bodyPr/>
          <a:lstStyle/>
          <a:p>
            <a:fld id="{DB737CDF-CC43-473B-BD63-AAB45FF30F50}" type="slidenum">
              <a:rPr lang="en-GB" smtClean="0"/>
              <a:pPr/>
              <a:t>64</a:t>
            </a:fld>
            <a:endParaRPr lang="en-GB"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1" name="Slide Image Placeholder 1"/>
          <p:cNvSpPr>
            <a:spLocks noGrp="1" noRot="1" noChangeAspect="1"/>
          </p:cNvSpPr>
          <p:nvPr>
            <p:ph type="sldImg"/>
          </p:nvPr>
        </p:nvSpPr>
        <p:spPr>
          <a:ln/>
        </p:spPr>
      </p:sp>
      <p:sp>
        <p:nvSpPr>
          <p:cNvPr id="158722" name="Notes Placeholder 2"/>
          <p:cNvSpPr>
            <a:spLocks noGrp="1"/>
          </p:cNvSpPr>
          <p:nvPr>
            <p:ph type="body" idx="1"/>
          </p:nvPr>
        </p:nvSpPr>
        <p:spPr>
          <a:noFill/>
          <a:ln/>
        </p:spPr>
        <p:txBody>
          <a:bodyPr/>
          <a:lstStyle/>
          <a:p>
            <a:endParaRPr lang="en-US" smtClean="0"/>
          </a:p>
        </p:txBody>
      </p:sp>
      <p:sp>
        <p:nvSpPr>
          <p:cNvPr id="158723" name="Slide Number Placeholder 3"/>
          <p:cNvSpPr>
            <a:spLocks noGrp="1"/>
          </p:cNvSpPr>
          <p:nvPr>
            <p:ph type="sldNum" sz="quarter" idx="5"/>
          </p:nvPr>
        </p:nvSpPr>
        <p:spPr>
          <a:noFill/>
        </p:spPr>
        <p:txBody>
          <a:bodyPr/>
          <a:lstStyle/>
          <a:p>
            <a:fld id="{BC87A4BF-E151-4E76-AEA1-2BC35CBE7F11}" type="slidenum">
              <a:rPr lang="en-GB" smtClean="0"/>
              <a:pPr/>
              <a:t>65</a:t>
            </a:fld>
            <a:endParaRPr lang="en-GB" smtClean="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69" name="Slide Image Placeholder 1"/>
          <p:cNvSpPr>
            <a:spLocks noGrp="1" noRot="1" noChangeAspect="1"/>
          </p:cNvSpPr>
          <p:nvPr>
            <p:ph type="sldImg"/>
          </p:nvPr>
        </p:nvSpPr>
        <p:spPr>
          <a:ln/>
        </p:spPr>
      </p:sp>
      <p:sp>
        <p:nvSpPr>
          <p:cNvPr id="160770" name="Notes Placeholder 2"/>
          <p:cNvSpPr>
            <a:spLocks noGrp="1"/>
          </p:cNvSpPr>
          <p:nvPr>
            <p:ph type="body" idx="1"/>
          </p:nvPr>
        </p:nvSpPr>
        <p:spPr>
          <a:noFill/>
          <a:ln/>
        </p:spPr>
        <p:txBody>
          <a:bodyPr/>
          <a:lstStyle/>
          <a:p>
            <a:endParaRPr lang="en-US" smtClean="0"/>
          </a:p>
        </p:txBody>
      </p:sp>
      <p:sp>
        <p:nvSpPr>
          <p:cNvPr id="160771" name="Slide Number Placeholder 3"/>
          <p:cNvSpPr>
            <a:spLocks noGrp="1"/>
          </p:cNvSpPr>
          <p:nvPr>
            <p:ph type="sldNum" sz="quarter" idx="5"/>
          </p:nvPr>
        </p:nvSpPr>
        <p:spPr>
          <a:noFill/>
        </p:spPr>
        <p:txBody>
          <a:bodyPr/>
          <a:lstStyle/>
          <a:p>
            <a:fld id="{73C4D00B-F9FC-4335-82F3-CE7F49BE10E1}" type="slidenum">
              <a:rPr lang="en-GB" smtClean="0"/>
              <a:pPr/>
              <a:t>66</a:t>
            </a:fld>
            <a:endParaRPr lang="en-GB" smtClean="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7" name="Slide Image Placeholder 1"/>
          <p:cNvSpPr>
            <a:spLocks noGrp="1" noRot="1" noChangeAspect="1"/>
          </p:cNvSpPr>
          <p:nvPr>
            <p:ph type="sldImg"/>
          </p:nvPr>
        </p:nvSpPr>
        <p:spPr>
          <a:ln/>
        </p:spPr>
      </p:sp>
      <p:sp>
        <p:nvSpPr>
          <p:cNvPr id="162818" name="Notes Placeholder 2"/>
          <p:cNvSpPr>
            <a:spLocks noGrp="1"/>
          </p:cNvSpPr>
          <p:nvPr>
            <p:ph type="body" idx="1"/>
          </p:nvPr>
        </p:nvSpPr>
        <p:spPr>
          <a:noFill/>
          <a:ln/>
        </p:spPr>
        <p:txBody>
          <a:bodyPr/>
          <a:lstStyle/>
          <a:p>
            <a:endParaRPr lang="en-US" smtClean="0"/>
          </a:p>
        </p:txBody>
      </p:sp>
      <p:sp>
        <p:nvSpPr>
          <p:cNvPr id="162819" name="Slide Number Placeholder 3"/>
          <p:cNvSpPr>
            <a:spLocks noGrp="1"/>
          </p:cNvSpPr>
          <p:nvPr>
            <p:ph type="sldNum" sz="quarter" idx="5"/>
          </p:nvPr>
        </p:nvSpPr>
        <p:spPr>
          <a:noFill/>
        </p:spPr>
        <p:txBody>
          <a:bodyPr/>
          <a:lstStyle/>
          <a:p>
            <a:fld id="{8355474D-0301-4BD6-9181-9D031D025FCB}" type="slidenum">
              <a:rPr lang="en-GB" smtClean="0"/>
              <a:pPr/>
              <a:t>67</a:t>
            </a:fld>
            <a:endParaRPr lang="en-GB" smtClean="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5" name="Slide Image Placeholder 1"/>
          <p:cNvSpPr>
            <a:spLocks noGrp="1" noRot="1" noChangeAspect="1" noTextEdit="1"/>
          </p:cNvSpPr>
          <p:nvPr>
            <p:ph type="sldImg"/>
          </p:nvPr>
        </p:nvSpPr>
        <p:spPr>
          <a:ln/>
        </p:spPr>
      </p:sp>
      <p:sp>
        <p:nvSpPr>
          <p:cNvPr id="164866" name="Notes Placeholder 2"/>
          <p:cNvSpPr>
            <a:spLocks noGrp="1"/>
          </p:cNvSpPr>
          <p:nvPr>
            <p:ph type="body" idx="1"/>
          </p:nvPr>
        </p:nvSpPr>
        <p:spPr>
          <a:noFill/>
          <a:ln/>
        </p:spPr>
        <p:txBody>
          <a:bodyPr/>
          <a:lstStyle/>
          <a:p>
            <a:endParaRPr lang="en-US" smtClean="0"/>
          </a:p>
        </p:txBody>
      </p:sp>
      <p:sp>
        <p:nvSpPr>
          <p:cNvPr id="164867" name="Slide Number Placeholder 3"/>
          <p:cNvSpPr>
            <a:spLocks noGrp="1"/>
          </p:cNvSpPr>
          <p:nvPr>
            <p:ph type="sldNum" sz="quarter" idx="5"/>
          </p:nvPr>
        </p:nvSpPr>
        <p:spPr>
          <a:noFill/>
        </p:spPr>
        <p:txBody>
          <a:bodyPr/>
          <a:lstStyle/>
          <a:p>
            <a:fld id="{0ED3F290-3625-49D2-9413-246DEB63D0FB}" type="slidenum">
              <a:rPr lang="en-GB" smtClean="0"/>
              <a:pPr/>
              <a:t>68</a:t>
            </a:fld>
            <a:endParaRPr lang="en-GB" smtClean="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3" name="Slide Image Placeholder 1"/>
          <p:cNvSpPr>
            <a:spLocks noGrp="1" noRot="1" noChangeAspect="1"/>
          </p:cNvSpPr>
          <p:nvPr>
            <p:ph type="sldImg"/>
          </p:nvPr>
        </p:nvSpPr>
        <p:spPr>
          <a:ln/>
        </p:spPr>
      </p:sp>
      <p:sp>
        <p:nvSpPr>
          <p:cNvPr id="166914" name="Notes Placeholder 2"/>
          <p:cNvSpPr>
            <a:spLocks noGrp="1"/>
          </p:cNvSpPr>
          <p:nvPr>
            <p:ph type="body" idx="1"/>
          </p:nvPr>
        </p:nvSpPr>
        <p:spPr>
          <a:noFill/>
          <a:ln/>
        </p:spPr>
        <p:txBody>
          <a:bodyPr/>
          <a:lstStyle/>
          <a:p>
            <a:endParaRPr lang="en-US" smtClean="0"/>
          </a:p>
        </p:txBody>
      </p:sp>
      <p:sp>
        <p:nvSpPr>
          <p:cNvPr id="166915" name="Slide Number Placeholder 3"/>
          <p:cNvSpPr>
            <a:spLocks noGrp="1"/>
          </p:cNvSpPr>
          <p:nvPr>
            <p:ph type="sldNum" sz="quarter" idx="5"/>
          </p:nvPr>
        </p:nvSpPr>
        <p:spPr>
          <a:noFill/>
        </p:spPr>
        <p:txBody>
          <a:bodyPr/>
          <a:lstStyle/>
          <a:p>
            <a:fld id="{071F3863-EEDC-49A1-9C75-363B4ECBD59B}" type="slidenum">
              <a:rPr lang="en-GB" smtClean="0"/>
              <a:pPr/>
              <a:t>69</a:t>
            </a:fld>
            <a:endParaRPr lang="en-GB" smtClean="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1" name="Slide Image Placeholder 1"/>
          <p:cNvSpPr>
            <a:spLocks noGrp="1" noRot="1" noChangeAspect="1"/>
          </p:cNvSpPr>
          <p:nvPr>
            <p:ph type="sldImg"/>
          </p:nvPr>
        </p:nvSpPr>
        <p:spPr>
          <a:ln/>
        </p:spPr>
      </p:sp>
      <p:sp>
        <p:nvSpPr>
          <p:cNvPr id="168962" name="Notes Placeholder 2"/>
          <p:cNvSpPr>
            <a:spLocks noGrp="1"/>
          </p:cNvSpPr>
          <p:nvPr>
            <p:ph type="body" idx="1"/>
          </p:nvPr>
        </p:nvSpPr>
        <p:spPr>
          <a:noFill/>
          <a:ln/>
        </p:spPr>
        <p:txBody>
          <a:bodyPr/>
          <a:lstStyle/>
          <a:p>
            <a:endParaRPr lang="en-US" smtClean="0"/>
          </a:p>
        </p:txBody>
      </p:sp>
      <p:sp>
        <p:nvSpPr>
          <p:cNvPr id="168963" name="Slide Number Placeholder 3"/>
          <p:cNvSpPr>
            <a:spLocks noGrp="1"/>
          </p:cNvSpPr>
          <p:nvPr>
            <p:ph type="sldNum" sz="quarter" idx="5"/>
          </p:nvPr>
        </p:nvSpPr>
        <p:spPr>
          <a:noFill/>
        </p:spPr>
        <p:txBody>
          <a:bodyPr/>
          <a:lstStyle/>
          <a:p>
            <a:fld id="{4F0524D9-E3AE-471B-95D4-D19F9954A9C8}" type="slidenum">
              <a:rPr lang="en-GB" smtClean="0"/>
              <a:pPr/>
              <a:t>70</a:t>
            </a:fld>
            <a:endParaRPr lang="en-GB" smtClean="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09" name="Slide Image Placeholder 1"/>
          <p:cNvSpPr>
            <a:spLocks noGrp="1" noRot="1" noChangeAspect="1" noTextEdit="1"/>
          </p:cNvSpPr>
          <p:nvPr>
            <p:ph type="sldImg"/>
          </p:nvPr>
        </p:nvSpPr>
        <p:spPr>
          <a:ln/>
        </p:spPr>
      </p:sp>
      <p:sp>
        <p:nvSpPr>
          <p:cNvPr id="171010" name="Notes Placeholder 2"/>
          <p:cNvSpPr>
            <a:spLocks noGrp="1"/>
          </p:cNvSpPr>
          <p:nvPr>
            <p:ph type="body" idx="1"/>
          </p:nvPr>
        </p:nvSpPr>
        <p:spPr>
          <a:noFill/>
          <a:ln/>
        </p:spPr>
        <p:txBody>
          <a:bodyPr/>
          <a:lstStyle/>
          <a:p>
            <a:endParaRPr lang="en-US" smtClean="0"/>
          </a:p>
        </p:txBody>
      </p:sp>
      <p:sp>
        <p:nvSpPr>
          <p:cNvPr id="171011" name="Slide Number Placeholder 3"/>
          <p:cNvSpPr>
            <a:spLocks noGrp="1"/>
          </p:cNvSpPr>
          <p:nvPr>
            <p:ph type="sldNum" sz="quarter" idx="5"/>
          </p:nvPr>
        </p:nvSpPr>
        <p:spPr>
          <a:noFill/>
        </p:spPr>
        <p:txBody>
          <a:bodyPr/>
          <a:lstStyle/>
          <a:p>
            <a:fld id="{2D47CF23-18BE-4B25-889F-8EA295B1FD07}" type="slidenum">
              <a:rPr lang="en-GB" smtClean="0"/>
              <a:pPr/>
              <a:t>71</a:t>
            </a:fld>
            <a:endParaRPr lang="en-GB" smtClean="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7" name="Slide Image Placeholder 1"/>
          <p:cNvSpPr>
            <a:spLocks noGrp="1" noRot="1" noChangeAspect="1" noTextEdit="1"/>
          </p:cNvSpPr>
          <p:nvPr>
            <p:ph type="sldImg"/>
          </p:nvPr>
        </p:nvSpPr>
        <p:spPr>
          <a:ln/>
        </p:spPr>
      </p:sp>
      <p:sp>
        <p:nvSpPr>
          <p:cNvPr id="173058" name="Notes Placeholder 2"/>
          <p:cNvSpPr>
            <a:spLocks noGrp="1"/>
          </p:cNvSpPr>
          <p:nvPr>
            <p:ph type="body" idx="1"/>
          </p:nvPr>
        </p:nvSpPr>
        <p:spPr>
          <a:noFill/>
          <a:ln/>
        </p:spPr>
        <p:txBody>
          <a:bodyPr/>
          <a:lstStyle/>
          <a:p>
            <a:endParaRPr lang="en-US" smtClean="0"/>
          </a:p>
        </p:txBody>
      </p:sp>
      <p:sp>
        <p:nvSpPr>
          <p:cNvPr id="173059" name="Slide Number Placeholder 3"/>
          <p:cNvSpPr>
            <a:spLocks noGrp="1"/>
          </p:cNvSpPr>
          <p:nvPr>
            <p:ph type="sldNum" sz="quarter" idx="5"/>
          </p:nvPr>
        </p:nvSpPr>
        <p:spPr>
          <a:noFill/>
        </p:spPr>
        <p:txBody>
          <a:bodyPr/>
          <a:lstStyle/>
          <a:p>
            <a:fld id="{97714751-0753-4B2B-BB43-F61F526C634B}" type="slidenum">
              <a:rPr lang="en-GB" smtClean="0"/>
              <a:pPr/>
              <a:t>72</a:t>
            </a:fld>
            <a:endParaRPr lang="en-GB" smtClean="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5" name="Slide Image Placeholder 1"/>
          <p:cNvSpPr>
            <a:spLocks noGrp="1" noRot="1" noChangeAspect="1"/>
          </p:cNvSpPr>
          <p:nvPr>
            <p:ph type="sldImg"/>
          </p:nvPr>
        </p:nvSpPr>
        <p:spPr>
          <a:ln/>
        </p:spPr>
      </p:sp>
      <p:sp>
        <p:nvSpPr>
          <p:cNvPr id="175106" name="Notes Placeholder 2"/>
          <p:cNvSpPr>
            <a:spLocks noGrp="1"/>
          </p:cNvSpPr>
          <p:nvPr>
            <p:ph type="body" idx="1"/>
          </p:nvPr>
        </p:nvSpPr>
        <p:spPr>
          <a:noFill/>
          <a:ln/>
        </p:spPr>
        <p:txBody>
          <a:bodyPr/>
          <a:lstStyle/>
          <a:p>
            <a:endParaRPr lang="en-US" smtClean="0"/>
          </a:p>
        </p:txBody>
      </p:sp>
      <p:sp>
        <p:nvSpPr>
          <p:cNvPr id="175107" name="Slide Number Placeholder 3"/>
          <p:cNvSpPr>
            <a:spLocks noGrp="1"/>
          </p:cNvSpPr>
          <p:nvPr>
            <p:ph type="sldNum" sz="quarter" idx="5"/>
          </p:nvPr>
        </p:nvSpPr>
        <p:spPr>
          <a:noFill/>
        </p:spPr>
        <p:txBody>
          <a:bodyPr/>
          <a:lstStyle/>
          <a:p>
            <a:fld id="{8B6EDC8B-FBE3-47F8-88A6-1A9D9722C6DC}" type="slidenum">
              <a:rPr lang="en-GB" smtClean="0"/>
              <a:pPr/>
              <a:t>73</a:t>
            </a:fld>
            <a:endParaRPr lang="en-GB" smtClean="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3" name="Slide Image Placeholder 1"/>
          <p:cNvSpPr>
            <a:spLocks noGrp="1" noRot="1" noChangeAspect="1"/>
          </p:cNvSpPr>
          <p:nvPr>
            <p:ph type="sldImg"/>
          </p:nvPr>
        </p:nvSpPr>
        <p:spPr>
          <a:ln/>
        </p:spPr>
      </p:sp>
      <p:sp>
        <p:nvSpPr>
          <p:cNvPr id="177154" name="Notes Placeholder 2"/>
          <p:cNvSpPr>
            <a:spLocks noGrp="1"/>
          </p:cNvSpPr>
          <p:nvPr>
            <p:ph type="body" idx="1"/>
          </p:nvPr>
        </p:nvSpPr>
        <p:spPr>
          <a:noFill/>
          <a:ln/>
        </p:spPr>
        <p:txBody>
          <a:bodyPr/>
          <a:lstStyle/>
          <a:p>
            <a:endParaRPr lang="en-US" smtClean="0"/>
          </a:p>
        </p:txBody>
      </p:sp>
      <p:sp>
        <p:nvSpPr>
          <p:cNvPr id="177155" name="Slide Number Placeholder 3"/>
          <p:cNvSpPr>
            <a:spLocks noGrp="1"/>
          </p:cNvSpPr>
          <p:nvPr>
            <p:ph type="sldNum" sz="quarter" idx="5"/>
          </p:nvPr>
        </p:nvSpPr>
        <p:spPr>
          <a:noFill/>
        </p:spPr>
        <p:txBody>
          <a:bodyPr/>
          <a:lstStyle/>
          <a:p>
            <a:fld id="{C8B589F5-05B3-414F-B9FF-4002BFE5B6AE}" type="slidenum">
              <a:rPr lang="en-GB" smtClean="0"/>
              <a:pPr/>
              <a:t>74</a:t>
            </a:fld>
            <a:endParaRPr lang="en-GB" smtClean="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1" name="Slide Image Placeholder 1"/>
          <p:cNvSpPr>
            <a:spLocks noGrp="1" noRot="1" noChangeAspect="1"/>
          </p:cNvSpPr>
          <p:nvPr>
            <p:ph type="sldImg"/>
          </p:nvPr>
        </p:nvSpPr>
        <p:spPr>
          <a:ln/>
        </p:spPr>
      </p:sp>
      <p:sp>
        <p:nvSpPr>
          <p:cNvPr id="179202" name="Notes Placeholder 2"/>
          <p:cNvSpPr>
            <a:spLocks noGrp="1"/>
          </p:cNvSpPr>
          <p:nvPr>
            <p:ph type="body" idx="1"/>
          </p:nvPr>
        </p:nvSpPr>
        <p:spPr>
          <a:noFill/>
          <a:ln/>
        </p:spPr>
        <p:txBody>
          <a:bodyPr/>
          <a:lstStyle/>
          <a:p>
            <a:endParaRPr lang="en-US" smtClean="0"/>
          </a:p>
        </p:txBody>
      </p:sp>
      <p:sp>
        <p:nvSpPr>
          <p:cNvPr id="179203" name="Slide Number Placeholder 3"/>
          <p:cNvSpPr>
            <a:spLocks noGrp="1"/>
          </p:cNvSpPr>
          <p:nvPr>
            <p:ph type="sldNum" sz="quarter" idx="5"/>
          </p:nvPr>
        </p:nvSpPr>
        <p:spPr>
          <a:noFill/>
        </p:spPr>
        <p:txBody>
          <a:bodyPr/>
          <a:lstStyle/>
          <a:p>
            <a:fld id="{B3ED89AE-4ABE-4990-A85A-E0CCD0E131BA}" type="slidenum">
              <a:rPr lang="en-GB" smtClean="0"/>
              <a:pPr/>
              <a:t>75</a:t>
            </a:fld>
            <a:endParaRPr lang="en-GB" smtClean="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49" name="Slide Image Placeholder 1"/>
          <p:cNvSpPr>
            <a:spLocks noGrp="1" noRot="1" noChangeAspect="1"/>
          </p:cNvSpPr>
          <p:nvPr>
            <p:ph type="sldImg"/>
          </p:nvPr>
        </p:nvSpPr>
        <p:spPr>
          <a:ln/>
        </p:spPr>
      </p:sp>
      <p:sp>
        <p:nvSpPr>
          <p:cNvPr id="181250" name="Notes Placeholder 2"/>
          <p:cNvSpPr>
            <a:spLocks noGrp="1"/>
          </p:cNvSpPr>
          <p:nvPr>
            <p:ph type="body" idx="1"/>
          </p:nvPr>
        </p:nvSpPr>
        <p:spPr>
          <a:noFill/>
          <a:ln/>
        </p:spPr>
        <p:txBody>
          <a:bodyPr/>
          <a:lstStyle/>
          <a:p>
            <a:endParaRPr lang="en-US" smtClean="0"/>
          </a:p>
        </p:txBody>
      </p:sp>
      <p:sp>
        <p:nvSpPr>
          <p:cNvPr id="181251" name="Slide Number Placeholder 3"/>
          <p:cNvSpPr>
            <a:spLocks noGrp="1"/>
          </p:cNvSpPr>
          <p:nvPr>
            <p:ph type="sldNum" sz="quarter" idx="5"/>
          </p:nvPr>
        </p:nvSpPr>
        <p:spPr>
          <a:noFill/>
        </p:spPr>
        <p:txBody>
          <a:bodyPr/>
          <a:lstStyle/>
          <a:p>
            <a:fld id="{81005DB1-C9FE-46D3-A88F-CDA6BA4B3250}" type="slidenum">
              <a:rPr lang="en-GB" smtClean="0"/>
              <a:pPr/>
              <a:t>76</a:t>
            </a:fld>
            <a:endParaRPr lang="en-GB" smtClean="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7" name="Slide Image Placeholder 1"/>
          <p:cNvSpPr>
            <a:spLocks noGrp="1" noRot="1" noChangeAspect="1"/>
          </p:cNvSpPr>
          <p:nvPr>
            <p:ph type="sldImg"/>
          </p:nvPr>
        </p:nvSpPr>
        <p:spPr>
          <a:ln/>
        </p:spPr>
      </p:sp>
      <p:sp>
        <p:nvSpPr>
          <p:cNvPr id="183298" name="Notes Placeholder 2"/>
          <p:cNvSpPr>
            <a:spLocks noGrp="1"/>
          </p:cNvSpPr>
          <p:nvPr>
            <p:ph type="body" idx="1"/>
          </p:nvPr>
        </p:nvSpPr>
        <p:spPr>
          <a:noFill/>
          <a:ln/>
        </p:spPr>
        <p:txBody>
          <a:bodyPr/>
          <a:lstStyle/>
          <a:p>
            <a:endParaRPr lang="en-US" smtClean="0"/>
          </a:p>
        </p:txBody>
      </p:sp>
      <p:sp>
        <p:nvSpPr>
          <p:cNvPr id="183299" name="Slide Number Placeholder 3"/>
          <p:cNvSpPr>
            <a:spLocks noGrp="1"/>
          </p:cNvSpPr>
          <p:nvPr>
            <p:ph type="sldNum" sz="quarter" idx="5"/>
          </p:nvPr>
        </p:nvSpPr>
        <p:spPr>
          <a:noFill/>
        </p:spPr>
        <p:txBody>
          <a:bodyPr/>
          <a:lstStyle/>
          <a:p>
            <a:fld id="{3398F74B-9C98-4932-A9B5-8B86EF1310CD}" type="slidenum">
              <a:rPr lang="en-GB" smtClean="0"/>
              <a:pPr/>
              <a:t>77</a:t>
            </a:fld>
            <a:endParaRPr lang="en-GB" smtClean="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5" name="Slide Image Placeholder 1"/>
          <p:cNvSpPr>
            <a:spLocks noGrp="1" noRot="1" noChangeAspect="1"/>
          </p:cNvSpPr>
          <p:nvPr>
            <p:ph type="sldImg"/>
          </p:nvPr>
        </p:nvSpPr>
        <p:spPr>
          <a:ln/>
        </p:spPr>
      </p:sp>
      <p:sp>
        <p:nvSpPr>
          <p:cNvPr id="185346" name="Notes Placeholder 2"/>
          <p:cNvSpPr>
            <a:spLocks noGrp="1"/>
          </p:cNvSpPr>
          <p:nvPr>
            <p:ph type="body" idx="1"/>
          </p:nvPr>
        </p:nvSpPr>
        <p:spPr>
          <a:noFill/>
          <a:ln/>
        </p:spPr>
        <p:txBody>
          <a:bodyPr/>
          <a:lstStyle/>
          <a:p>
            <a:endParaRPr lang="en-US" smtClean="0"/>
          </a:p>
        </p:txBody>
      </p:sp>
      <p:sp>
        <p:nvSpPr>
          <p:cNvPr id="185347" name="Slide Number Placeholder 3"/>
          <p:cNvSpPr>
            <a:spLocks noGrp="1"/>
          </p:cNvSpPr>
          <p:nvPr>
            <p:ph type="sldNum" sz="quarter" idx="5"/>
          </p:nvPr>
        </p:nvSpPr>
        <p:spPr>
          <a:noFill/>
        </p:spPr>
        <p:txBody>
          <a:bodyPr/>
          <a:lstStyle/>
          <a:p>
            <a:fld id="{3973811A-737E-4DF6-9C48-46A65988381B}" type="slidenum">
              <a:rPr lang="en-GB" smtClean="0"/>
              <a:pPr/>
              <a:t>78</a:t>
            </a:fld>
            <a:endParaRPr lang="en-GB" smtClean="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3" name="Slide Image Placeholder 1"/>
          <p:cNvSpPr>
            <a:spLocks noGrp="1" noRot="1" noChangeAspect="1"/>
          </p:cNvSpPr>
          <p:nvPr>
            <p:ph type="sldImg"/>
          </p:nvPr>
        </p:nvSpPr>
        <p:spPr>
          <a:ln/>
        </p:spPr>
      </p:sp>
      <p:sp>
        <p:nvSpPr>
          <p:cNvPr id="187394" name="Notes Placeholder 2"/>
          <p:cNvSpPr>
            <a:spLocks noGrp="1"/>
          </p:cNvSpPr>
          <p:nvPr>
            <p:ph type="body" idx="1"/>
          </p:nvPr>
        </p:nvSpPr>
        <p:spPr>
          <a:noFill/>
          <a:ln/>
        </p:spPr>
        <p:txBody>
          <a:bodyPr/>
          <a:lstStyle/>
          <a:p>
            <a:endParaRPr lang="en-US" smtClean="0"/>
          </a:p>
        </p:txBody>
      </p:sp>
      <p:sp>
        <p:nvSpPr>
          <p:cNvPr id="187395" name="Slide Number Placeholder 3"/>
          <p:cNvSpPr>
            <a:spLocks noGrp="1"/>
          </p:cNvSpPr>
          <p:nvPr>
            <p:ph type="sldNum" sz="quarter" idx="5"/>
          </p:nvPr>
        </p:nvSpPr>
        <p:spPr>
          <a:noFill/>
        </p:spPr>
        <p:txBody>
          <a:bodyPr/>
          <a:lstStyle/>
          <a:p>
            <a:fld id="{48E1ADC1-8CE0-469B-ABB8-8640D546829A}" type="slidenum">
              <a:rPr lang="en-GB" smtClean="0"/>
              <a:pPr/>
              <a:t>79</a:t>
            </a:fld>
            <a:endParaRPr lang="en-GB" smtClean="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1" name="Slide Image Placeholder 1"/>
          <p:cNvSpPr>
            <a:spLocks noGrp="1" noRot="1" noChangeAspect="1"/>
          </p:cNvSpPr>
          <p:nvPr>
            <p:ph type="sldImg"/>
          </p:nvPr>
        </p:nvSpPr>
        <p:spPr>
          <a:ln/>
        </p:spPr>
      </p:sp>
      <p:sp>
        <p:nvSpPr>
          <p:cNvPr id="189442" name="Notes Placeholder 2"/>
          <p:cNvSpPr>
            <a:spLocks noGrp="1"/>
          </p:cNvSpPr>
          <p:nvPr>
            <p:ph type="body" idx="1"/>
          </p:nvPr>
        </p:nvSpPr>
        <p:spPr>
          <a:noFill/>
          <a:ln/>
        </p:spPr>
        <p:txBody>
          <a:bodyPr/>
          <a:lstStyle/>
          <a:p>
            <a:endParaRPr lang="en-US" smtClean="0"/>
          </a:p>
        </p:txBody>
      </p:sp>
      <p:sp>
        <p:nvSpPr>
          <p:cNvPr id="189443" name="Slide Number Placeholder 3"/>
          <p:cNvSpPr>
            <a:spLocks noGrp="1"/>
          </p:cNvSpPr>
          <p:nvPr>
            <p:ph type="sldNum" sz="quarter" idx="5"/>
          </p:nvPr>
        </p:nvSpPr>
        <p:spPr>
          <a:noFill/>
        </p:spPr>
        <p:txBody>
          <a:bodyPr/>
          <a:lstStyle/>
          <a:p>
            <a:fld id="{CF542119-4EAF-40B1-B63B-9CAEE33A3FFE}" type="slidenum">
              <a:rPr lang="en-GB" smtClean="0"/>
              <a:pPr/>
              <a:t>80</a:t>
            </a:fld>
            <a:endParaRPr lang="en-GB" smtClean="0"/>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89" name="Slide Image Placeholder 1"/>
          <p:cNvSpPr>
            <a:spLocks noGrp="1" noRot="1" noChangeAspect="1"/>
          </p:cNvSpPr>
          <p:nvPr>
            <p:ph type="sldImg"/>
          </p:nvPr>
        </p:nvSpPr>
        <p:spPr>
          <a:ln/>
        </p:spPr>
      </p:sp>
      <p:sp>
        <p:nvSpPr>
          <p:cNvPr id="191490" name="Notes Placeholder 2"/>
          <p:cNvSpPr>
            <a:spLocks noGrp="1"/>
          </p:cNvSpPr>
          <p:nvPr>
            <p:ph type="body" idx="1"/>
          </p:nvPr>
        </p:nvSpPr>
        <p:spPr>
          <a:noFill/>
          <a:ln/>
        </p:spPr>
        <p:txBody>
          <a:bodyPr/>
          <a:lstStyle/>
          <a:p>
            <a:endParaRPr lang="en-US" smtClean="0"/>
          </a:p>
        </p:txBody>
      </p:sp>
      <p:sp>
        <p:nvSpPr>
          <p:cNvPr id="191491" name="Slide Number Placeholder 3"/>
          <p:cNvSpPr>
            <a:spLocks noGrp="1"/>
          </p:cNvSpPr>
          <p:nvPr>
            <p:ph type="sldNum" sz="quarter" idx="5"/>
          </p:nvPr>
        </p:nvSpPr>
        <p:spPr>
          <a:noFill/>
        </p:spPr>
        <p:txBody>
          <a:bodyPr/>
          <a:lstStyle/>
          <a:p>
            <a:fld id="{642A63AE-3AEF-41E9-A743-A7BB14CF9D9B}" type="slidenum">
              <a:rPr lang="en-GB" smtClean="0"/>
              <a:pPr/>
              <a:t>81</a:t>
            </a:fld>
            <a:endParaRPr lang="en-GB" smtClean="0"/>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7" name="Slide Image Placeholder 1"/>
          <p:cNvSpPr>
            <a:spLocks noGrp="1" noRot="1" noChangeAspect="1" noTextEdit="1"/>
          </p:cNvSpPr>
          <p:nvPr>
            <p:ph type="sldImg"/>
          </p:nvPr>
        </p:nvSpPr>
        <p:spPr>
          <a:ln/>
        </p:spPr>
      </p:sp>
      <p:sp>
        <p:nvSpPr>
          <p:cNvPr id="173058" name="Notes Placeholder 2"/>
          <p:cNvSpPr>
            <a:spLocks noGrp="1"/>
          </p:cNvSpPr>
          <p:nvPr>
            <p:ph type="body" idx="1"/>
          </p:nvPr>
        </p:nvSpPr>
        <p:spPr>
          <a:noFill/>
          <a:ln/>
        </p:spPr>
        <p:txBody>
          <a:bodyPr/>
          <a:lstStyle/>
          <a:p>
            <a:endParaRPr lang="en-US" smtClean="0"/>
          </a:p>
        </p:txBody>
      </p:sp>
      <p:sp>
        <p:nvSpPr>
          <p:cNvPr id="173059" name="Slide Number Placeholder 3"/>
          <p:cNvSpPr>
            <a:spLocks noGrp="1"/>
          </p:cNvSpPr>
          <p:nvPr>
            <p:ph type="sldNum" sz="quarter" idx="5"/>
          </p:nvPr>
        </p:nvSpPr>
        <p:spPr>
          <a:noFill/>
        </p:spPr>
        <p:txBody>
          <a:bodyPr/>
          <a:lstStyle/>
          <a:p>
            <a:fld id="{97714751-0753-4B2B-BB43-F61F526C634B}" type="slidenum">
              <a:rPr lang="en-GB" smtClean="0"/>
              <a:pPr/>
              <a:t>82</a:t>
            </a:fld>
            <a:endParaRPr lang="en-GB" smtClean="0"/>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BBA03D8C-33AF-4C68-852D-FEC8CFEA1825}" type="slidenum">
              <a:rPr lang="en-GB" smtClean="0"/>
              <a:pPr>
                <a:defRPr/>
              </a:pPr>
              <a:t>83</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Calibri" pitchFamily="34" charset="0"/>
              </a:defRPr>
            </a:lvl1pPr>
          </a:lstStyle>
          <a:p>
            <a:r>
              <a:rPr lang="en-US" smtClean="0"/>
              <a:t>Click to edit Master title style</a:t>
            </a:r>
            <a:endParaRPr lang="en-GB"/>
          </a:p>
        </p:txBody>
      </p:sp>
      <p:sp>
        <p:nvSpPr>
          <p:cNvPr id="3" name="Content Placeholder 2"/>
          <p:cNvSpPr>
            <a:spLocks noGrp="1"/>
          </p:cNvSpPr>
          <p:nvPr>
            <p:ph idx="1"/>
          </p:nvPr>
        </p:nvSpPr>
        <p:spPr/>
        <p:txBody>
          <a:bodyPr/>
          <a:lstStyle>
            <a:lvl1pPr>
              <a:defRPr>
                <a:latin typeface="Calibri" pitchFamily="34" charset="0"/>
              </a:defRPr>
            </a:lvl1pPr>
            <a:lvl2pPr>
              <a:defRPr>
                <a:latin typeface="Calibri" pitchFamily="34" charset="0"/>
              </a:defRPr>
            </a:lvl2pPr>
            <a:lvl3pPr>
              <a:defRPr>
                <a:latin typeface="Calibri" pitchFamily="34" charset="0"/>
              </a:defRPr>
            </a:lvl3pPr>
            <a:lvl4pPr>
              <a:defRPr>
                <a:latin typeface="Calibri" pitchFamily="34" charset="0"/>
              </a:defRPr>
            </a:lvl4pPr>
            <a:lvl5pPr>
              <a:defRPr>
                <a:latin typeface="Calibri"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03213" y="1350963"/>
            <a:ext cx="4217987"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Content Placeholder 3"/>
          <p:cNvSpPr>
            <a:spLocks noGrp="1"/>
          </p:cNvSpPr>
          <p:nvPr>
            <p:ph sz="half" idx="2"/>
          </p:nvPr>
        </p:nvSpPr>
        <p:spPr>
          <a:xfrm>
            <a:off x="4673600" y="1350963"/>
            <a:ext cx="4219575"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ounded Rectangle 1"/>
          <p:cNvSpPr/>
          <p:nvPr/>
        </p:nvSpPr>
        <p:spPr>
          <a:xfrm>
            <a:off x="6072188" y="3000375"/>
            <a:ext cx="914400" cy="914400"/>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Calibri" pitchFamily="34" charset="0"/>
            </a:endParaRPr>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465138"/>
            <a:ext cx="2146300" cy="54117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03213" y="465138"/>
            <a:ext cx="6291262" cy="54117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03213" y="1350963"/>
            <a:ext cx="4217987"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73600" y="1350963"/>
            <a:ext cx="4219575"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465138"/>
            <a:ext cx="2146300" cy="54117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03213" y="465138"/>
            <a:ext cx="6291262" cy="54117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3213" y="465138"/>
            <a:ext cx="8589962" cy="57943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lvl="0"/>
            <a:r>
              <a:rPr lang="en-US" smtClean="0"/>
              <a:t>Click to edit Master title style</a:t>
            </a:r>
            <a:endParaRPr lang="en-GB" smtClean="0"/>
          </a:p>
        </p:txBody>
      </p:sp>
      <p:sp>
        <p:nvSpPr>
          <p:cNvPr id="1027" name="Rectangle 3"/>
          <p:cNvSpPr>
            <a:spLocks noGrp="1" noChangeArrowheads="1"/>
          </p:cNvSpPr>
          <p:nvPr>
            <p:ph type="body" idx="1"/>
          </p:nvPr>
        </p:nvSpPr>
        <p:spPr bwMode="auto">
          <a:xfrm>
            <a:off x="303213" y="1350963"/>
            <a:ext cx="8589962" cy="452596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text styles</a:t>
            </a:r>
          </a:p>
          <a:p>
            <a:pPr lvl="1"/>
            <a:r>
              <a:rPr lang="en-GB" smtClean="0"/>
              <a:t>Second level</a:t>
            </a:r>
          </a:p>
        </p:txBody>
      </p:sp>
      <p:pic>
        <p:nvPicPr>
          <p:cNvPr id="1028" name="Picture 12" descr="dog"/>
          <p:cNvPicPr>
            <a:picLocks noChangeAspect="1" noChangeArrowheads="1"/>
          </p:cNvPicPr>
          <p:nvPr/>
        </p:nvPicPr>
        <p:blipFill>
          <a:blip r:embed="rId13" cstate="print"/>
          <a:srcRect/>
          <a:stretch>
            <a:fillRect/>
          </a:stretch>
        </p:blipFill>
        <p:spPr bwMode="auto">
          <a:xfrm>
            <a:off x="7796213" y="6132513"/>
            <a:ext cx="1096962" cy="609600"/>
          </a:xfrm>
          <a:prstGeom prst="rect">
            <a:avLst/>
          </a:prstGeom>
          <a:noFill/>
          <a:ln w="9525">
            <a:noFill/>
            <a:miter lim="800000"/>
            <a:headEnd/>
            <a:tailEnd/>
          </a:ln>
        </p:spPr>
      </p:pic>
      <p:sp>
        <p:nvSpPr>
          <p:cNvPr id="1037" name="Rectangle 13"/>
          <p:cNvSpPr>
            <a:spLocks noChangeArrowheads="1"/>
          </p:cNvSpPr>
          <p:nvPr/>
        </p:nvSpPr>
        <p:spPr bwMode="auto">
          <a:xfrm>
            <a:off x="8604250" y="6454775"/>
            <a:ext cx="503238" cy="287338"/>
          </a:xfrm>
          <a:prstGeom prst="rect">
            <a:avLst/>
          </a:prstGeom>
          <a:noFill/>
          <a:ln w="9525">
            <a:noFill/>
            <a:miter lim="800000"/>
            <a:headEnd/>
            <a:tailEnd/>
          </a:ln>
          <a:effectLst/>
        </p:spPr>
        <p:txBody>
          <a:bodyPr/>
          <a:lstStyle/>
          <a:p>
            <a:pPr>
              <a:defRPr/>
            </a:pPr>
            <a:fld id="{90244392-E6DE-46AE-8D9E-FD3748B480F8}" type="slidenum">
              <a:rPr lang="en-GB">
                <a:solidFill>
                  <a:schemeClr val="bg2"/>
                </a:solidFill>
              </a:rPr>
              <a:pPr>
                <a:defRPr/>
              </a:pPr>
              <a:t>‹#›</a:t>
            </a:fld>
            <a:endParaRPr lang="en-GB">
              <a:solidFill>
                <a:schemeClr val="bg2"/>
              </a:solidFill>
            </a:endParaRPr>
          </a:p>
        </p:txBody>
      </p:sp>
      <p:sp>
        <p:nvSpPr>
          <p:cNvPr id="6" name="TextBox 5"/>
          <p:cNvSpPr txBox="1"/>
          <p:nvPr/>
        </p:nvSpPr>
        <p:spPr>
          <a:xfrm>
            <a:off x="7000875" y="2286000"/>
            <a:ext cx="184150" cy="307975"/>
          </a:xfrm>
          <a:prstGeom prst="rect">
            <a:avLst/>
          </a:prstGeom>
          <a:noFill/>
        </p:spPr>
        <p:txBody>
          <a:bodyPr wrap="none">
            <a:spAutoFit/>
          </a:bodyPr>
          <a:lstStyle/>
          <a:p>
            <a:pPr>
              <a:defRPr/>
            </a:pPr>
            <a:endParaRPr lang="en-GB" dirty="0" err="1">
              <a:latin typeface="Calibri" pitchFamily="34" charset="0"/>
            </a:endParaRPr>
          </a:p>
        </p:txBody>
      </p:sp>
    </p:spTree>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83" r:id="rId7"/>
    <p:sldLayoutId id="2147483665" r:id="rId8"/>
    <p:sldLayoutId id="2147483664" r:id="rId9"/>
    <p:sldLayoutId id="2147483663" r:id="rId10"/>
    <p:sldLayoutId id="2147483662" r:id="rId11"/>
  </p:sldLayoutIdLst>
  <p:transition/>
  <p:timing>
    <p:tnLst>
      <p:par>
        <p:cTn id="1" dur="indefinite" restart="never" nodeType="tmRoot"/>
      </p:par>
    </p:tnLst>
  </p:timing>
  <p:txStyles>
    <p:titleStyle>
      <a:lvl1pPr algn="l" rtl="0" eaLnBrk="0" fontAlgn="base" hangingPunct="0">
        <a:spcBef>
          <a:spcPct val="0"/>
        </a:spcBef>
        <a:spcAft>
          <a:spcPct val="0"/>
        </a:spcAft>
        <a:defRPr sz="3200">
          <a:solidFill>
            <a:schemeClr val="tx2"/>
          </a:solidFill>
          <a:latin typeface="Calibri" pitchFamily="34" charset="0"/>
          <a:ea typeface="+mj-ea"/>
          <a:cs typeface="+mj-cs"/>
        </a:defRPr>
      </a:lvl1pPr>
      <a:lvl2pPr algn="l" rtl="0" eaLnBrk="0" fontAlgn="base" hangingPunct="0">
        <a:spcBef>
          <a:spcPct val="0"/>
        </a:spcBef>
        <a:spcAft>
          <a:spcPct val="0"/>
        </a:spcAft>
        <a:defRPr sz="3200">
          <a:solidFill>
            <a:schemeClr val="tx2"/>
          </a:solidFill>
          <a:latin typeface="Calibri" pitchFamily="34" charset="0"/>
          <a:cs typeface="Arial" charset="0"/>
        </a:defRPr>
      </a:lvl2pPr>
      <a:lvl3pPr algn="l" rtl="0" eaLnBrk="0" fontAlgn="base" hangingPunct="0">
        <a:spcBef>
          <a:spcPct val="0"/>
        </a:spcBef>
        <a:spcAft>
          <a:spcPct val="0"/>
        </a:spcAft>
        <a:defRPr sz="3200">
          <a:solidFill>
            <a:schemeClr val="tx2"/>
          </a:solidFill>
          <a:latin typeface="Calibri" pitchFamily="34" charset="0"/>
          <a:cs typeface="Arial" charset="0"/>
        </a:defRPr>
      </a:lvl3pPr>
      <a:lvl4pPr algn="l" rtl="0" eaLnBrk="0" fontAlgn="base" hangingPunct="0">
        <a:spcBef>
          <a:spcPct val="0"/>
        </a:spcBef>
        <a:spcAft>
          <a:spcPct val="0"/>
        </a:spcAft>
        <a:defRPr sz="3200">
          <a:solidFill>
            <a:schemeClr val="tx2"/>
          </a:solidFill>
          <a:latin typeface="Calibri" pitchFamily="34" charset="0"/>
          <a:cs typeface="Arial" charset="0"/>
        </a:defRPr>
      </a:lvl4pPr>
      <a:lvl5pPr algn="l" rtl="0" eaLnBrk="0" fontAlgn="base" hangingPunct="0">
        <a:spcBef>
          <a:spcPct val="0"/>
        </a:spcBef>
        <a:spcAft>
          <a:spcPct val="0"/>
        </a:spcAft>
        <a:defRPr sz="3200">
          <a:solidFill>
            <a:schemeClr val="tx2"/>
          </a:solidFill>
          <a:latin typeface="Calibri" pitchFamily="34" charset="0"/>
          <a:cs typeface="Arial" charset="0"/>
        </a:defRPr>
      </a:lvl5pPr>
      <a:lvl6pPr marL="457200" algn="l" rtl="0" eaLnBrk="1" fontAlgn="base" hangingPunct="1">
        <a:spcBef>
          <a:spcPct val="0"/>
        </a:spcBef>
        <a:spcAft>
          <a:spcPct val="0"/>
        </a:spcAft>
        <a:defRPr sz="3200">
          <a:solidFill>
            <a:schemeClr val="tx2"/>
          </a:solidFill>
          <a:latin typeface="Arial" charset="0"/>
          <a:cs typeface="Arial" charset="0"/>
        </a:defRPr>
      </a:lvl6pPr>
      <a:lvl7pPr marL="914400" algn="l" rtl="0" eaLnBrk="1" fontAlgn="base" hangingPunct="1">
        <a:spcBef>
          <a:spcPct val="0"/>
        </a:spcBef>
        <a:spcAft>
          <a:spcPct val="0"/>
        </a:spcAft>
        <a:defRPr sz="3200">
          <a:solidFill>
            <a:schemeClr val="tx2"/>
          </a:solidFill>
          <a:latin typeface="Arial" charset="0"/>
          <a:cs typeface="Arial" charset="0"/>
        </a:defRPr>
      </a:lvl7pPr>
      <a:lvl8pPr marL="1371600" algn="l" rtl="0" eaLnBrk="1" fontAlgn="base" hangingPunct="1">
        <a:spcBef>
          <a:spcPct val="0"/>
        </a:spcBef>
        <a:spcAft>
          <a:spcPct val="0"/>
        </a:spcAft>
        <a:defRPr sz="3200">
          <a:solidFill>
            <a:schemeClr val="tx2"/>
          </a:solidFill>
          <a:latin typeface="Arial" charset="0"/>
          <a:cs typeface="Arial" charset="0"/>
        </a:defRPr>
      </a:lvl8pPr>
      <a:lvl9pPr marL="1828800" algn="l" rtl="0" eaLnBrk="1" fontAlgn="base" hangingPunct="1">
        <a:spcBef>
          <a:spcPct val="0"/>
        </a:spcBef>
        <a:spcAft>
          <a:spcPct val="0"/>
        </a:spcAft>
        <a:defRPr sz="3200">
          <a:solidFill>
            <a:schemeClr val="tx2"/>
          </a:solidFill>
          <a:latin typeface="Arial" charset="0"/>
          <a:cs typeface="Arial" charset="0"/>
        </a:defRPr>
      </a:lvl9pPr>
    </p:titleStyle>
    <p:bodyStyle>
      <a:lvl1pPr marL="342900" indent="-342900" algn="l" rtl="0" eaLnBrk="0" fontAlgn="base" hangingPunct="0">
        <a:spcBef>
          <a:spcPct val="50000"/>
        </a:spcBef>
        <a:spcAft>
          <a:spcPct val="50000"/>
        </a:spcAft>
        <a:buChar char="•"/>
        <a:defRPr sz="2400">
          <a:solidFill>
            <a:schemeClr val="tx1"/>
          </a:solidFill>
          <a:latin typeface="Calibri" pitchFamily="34" charset="0"/>
          <a:ea typeface="+mn-ea"/>
          <a:cs typeface="+mn-cs"/>
        </a:defRPr>
      </a:lvl1pPr>
      <a:lvl2pPr marL="742950" indent="-285750" algn="l" rtl="0" eaLnBrk="0" fontAlgn="base" hangingPunct="0">
        <a:spcBef>
          <a:spcPct val="0"/>
        </a:spcBef>
        <a:spcAft>
          <a:spcPct val="0"/>
        </a:spcAft>
        <a:buChar char="•"/>
        <a:defRPr sz="2000">
          <a:solidFill>
            <a:schemeClr val="tx1"/>
          </a:solidFill>
          <a:latin typeface="Calibri" pitchFamily="34" charset="0"/>
          <a:cs typeface="+mn-cs"/>
        </a:defRPr>
      </a:lvl2pPr>
      <a:lvl3pPr marL="1143000" indent="-228600" algn="l" rtl="0" eaLnBrk="0" fontAlgn="base" hangingPunct="0">
        <a:spcBef>
          <a:spcPct val="100000"/>
        </a:spcBef>
        <a:spcAft>
          <a:spcPct val="0"/>
        </a:spcAft>
        <a:buChar char="•"/>
        <a:defRPr sz="2400">
          <a:solidFill>
            <a:schemeClr val="tx1"/>
          </a:solidFill>
          <a:latin typeface="+mn-lt"/>
          <a:cs typeface="+mn-cs"/>
        </a:defRPr>
      </a:lvl3pPr>
      <a:lvl4pPr marL="1600200" indent="-228600" algn="l" rtl="0" eaLnBrk="0" fontAlgn="base" hangingPunct="0">
        <a:spcBef>
          <a:spcPct val="100000"/>
        </a:spcBef>
        <a:spcAft>
          <a:spcPct val="0"/>
        </a:spcAft>
        <a:buChar char="•"/>
        <a:defRPr sz="1600">
          <a:solidFill>
            <a:schemeClr val="tx1"/>
          </a:solidFill>
          <a:latin typeface="+mn-lt"/>
          <a:cs typeface="+mn-cs"/>
        </a:defRPr>
      </a:lvl4pPr>
      <a:lvl5pPr marL="2057400" indent="-228600" algn="l" rtl="0" eaLnBrk="0" fontAlgn="base" hangingPunct="0">
        <a:spcBef>
          <a:spcPct val="100000"/>
        </a:spcBef>
        <a:spcAft>
          <a:spcPct val="0"/>
        </a:spcAft>
        <a:buChar char="•"/>
        <a:defRPr sz="1600">
          <a:solidFill>
            <a:schemeClr val="tx1"/>
          </a:solidFill>
          <a:latin typeface="+mn-lt"/>
          <a:cs typeface="+mn-cs"/>
        </a:defRPr>
      </a:lvl5pPr>
      <a:lvl6pPr marL="2514600" indent="-228600" algn="l" rtl="0" eaLnBrk="1" fontAlgn="base" hangingPunct="1">
        <a:spcBef>
          <a:spcPct val="100000"/>
        </a:spcBef>
        <a:spcAft>
          <a:spcPct val="0"/>
        </a:spcAft>
        <a:buChar char="•"/>
        <a:defRPr sz="1600">
          <a:solidFill>
            <a:schemeClr val="tx1"/>
          </a:solidFill>
          <a:latin typeface="+mn-lt"/>
          <a:cs typeface="+mn-cs"/>
        </a:defRPr>
      </a:lvl6pPr>
      <a:lvl7pPr marL="2971800" indent="-228600" algn="l" rtl="0" eaLnBrk="1" fontAlgn="base" hangingPunct="1">
        <a:spcBef>
          <a:spcPct val="100000"/>
        </a:spcBef>
        <a:spcAft>
          <a:spcPct val="0"/>
        </a:spcAft>
        <a:buChar char="•"/>
        <a:defRPr sz="1600">
          <a:solidFill>
            <a:schemeClr val="tx1"/>
          </a:solidFill>
          <a:latin typeface="+mn-lt"/>
          <a:cs typeface="+mn-cs"/>
        </a:defRPr>
      </a:lvl7pPr>
      <a:lvl8pPr marL="3429000" indent="-228600" algn="l" rtl="0" eaLnBrk="1" fontAlgn="base" hangingPunct="1">
        <a:spcBef>
          <a:spcPct val="100000"/>
        </a:spcBef>
        <a:spcAft>
          <a:spcPct val="0"/>
        </a:spcAft>
        <a:buChar char="•"/>
        <a:defRPr sz="1600">
          <a:solidFill>
            <a:schemeClr val="tx1"/>
          </a:solidFill>
          <a:latin typeface="+mn-lt"/>
          <a:cs typeface="+mn-cs"/>
        </a:defRPr>
      </a:lvl8pPr>
      <a:lvl9pPr marL="3886200" indent="-228600" algn="l" rtl="0" eaLnBrk="1" fontAlgn="base" hangingPunct="1">
        <a:spcBef>
          <a:spcPct val="100000"/>
        </a:spcBef>
        <a:spcAft>
          <a:spcPct val="0"/>
        </a:spcAft>
        <a:buChar char="•"/>
        <a:defRPr sz="16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bwMode="auto">
          <a:xfrm>
            <a:off x="303213" y="465138"/>
            <a:ext cx="8589962" cy="57943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lvl="0"/>
            <a:r>
              <a:rPr lang="en-US" smtClean="0"/>
              <a:t>Click to edit Master title style</a:t>
            </a:r>
            <a:endParaRPr lang="en-GB" smtClean="0"/>
          </a:p>
        </p:txBody>
      </p:sp>
      <p:sp>
        <p:nvSpPr>
          <p:cNvPr id="13315" name="Rectangle 3"/>
          <p:cNvSpPr>
            <a:spLocks noGrp="1" noChangeArrowheads="1"/>
          </p:cNvSpPr>
          <p:nvPr>
            <p:ph type="body" idx="1"/>
          </p:nvPr>
        </p:nvSpPr>
        <p:spPr bwMode="auto">
          <a:xfrm>
            <a:off x="303213" y="1350963"/>
            <a:ext cx="8589962" cy="452596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text styles</a:t>
            </a:r>
          </a:p>
          <a:p>
            <a:pPr lvl="1"/>
            <a:r>
              <a:rPr lang="en-GB" smtClean="0"/>
              <a:t>Second level</a:t>
            </a:r>
          </a:p>
        </p:txBody>
      </p:sp>
      <p:pic>
        <p:nvPicPr>
          <p:cNvPr id="13316" name="Picture 12" descr="dog"/>
          <p:cNvPicPr>
            <a:picLocks noChangeAspect="1" noChangeArrowheads="1"/>
          </p:cNvPicPr>
          <p:nvPr/>
        </p:nvPicPr>
        <p:blipFill>
          <a:blip r:embed="rId13" cstate="print"/>
          <a:srcRect/>
          <a:stretch>
            <a:fillRect/>
          </a:stretch>
        </p:blipFill>
        <p:spPr bwMode="auto">
          <a:xfrm>
            <a:off x="7796213" y="6132513"/>
            <a:ext cx="1096962" cy="609600"/>
          </a:xfrm>
          <a:prstGeom prst="rect">
            <a:avLst/>
          </a:prstGeom>
          <a:noFill/>
          <a:ln w="9525">
            <a:noFill/>
            <a:miter lim="800000"/>
            <a:headEnd/>
            <a:tailEnd/>
          </a:ln>
        </p:spPr>
      </p:pic>
      <p:sp>
        <p:nvSpPr>
          <p:cNvPr id="1037" name="Rectangle 13"/>
          <p:cNvSpPr>
            <a:spLocks noChangeArrowheads="1"/>
          </p:cNvSpPr>
          <p:nvPr/>
        </p:nvSpPr>
        <p:spPr bwMode="auto">
          <a:xfrm>
            <a:off x="8604250" y="6454775"/>
            <a:ext cx="503238" cy="287338"/>
          </a:xfrm>
          <a:prstGeom prst="rect">
            <a:avLst/>
          </a:prstGeom>
          <a:noFill/>
          <a:ln w="9525">
            <a:noFill/>
            <a:miter lim="800000"/>
            <a:headEnd/>
            <a:tailEnd/>
          </a:ln>
          <a:effectLst/>
        </p:spPr>
        <p:txBody>
          <a:bodyPr/>
          <a:lstStyle/>
          <a:p>
            <a:pPr>
              <a:defRPr/>
            </a:pPr>
            <a:fld id="{31EBA31C-DFF2-4AD7-9D9F-EEBD087F2CC7}" type="slidenum">
              <a:rPr lang="en-GB">
                <a:solidFill>
                  <a:srgbClr val="808080"/>
                </a:solidFill>
              </a:rPr>
              <a:pPr>
                <a:defRPr/>
              </a:pPr>
              <a:t>‹#›</a:t>
            </a:fld>
            <a:endParaRPr lang="en-GB">
              <a:solidFill>
                <a:srgbClr val="808080"/>
              </a:solidFill>
            </a:endParaRPr>
          </a:p>
        </p:txBody>
      </p:sp>
    </p:spTree>
  </p:cSld>
  <p:clrMap bg1="lt1" tx1="dk1" bg2="lt2" tx2="dk2" accent1="accent1" accent2="accent2" accent3="accent3" accent4="accent4" accent5="accent5" accent6="accent6" hlink="hlink" folHlink="folHlink"/>
  <p:sldLayoutIdLst>
    <p:sldLayoutId id="2147483682" r:id="rId1"/>
    <p:sldLayoutId id="2147483681" r:id="rId2"/>
    <p:sldLayoutId id="2147483680" r:id="rId3"/>
    <p:sldLayoutId id="2147483679" r:id="rId4"/>
    <p:sldLayoutId id="2147483678" r:id="rId5"/>
    <p:sldLayoutId id="2147483677" r:id="rId6"/>
    <p:sldLayoutId id="2147483676" r:id="rId7"/>
    <p:sldLayoutId id="2147483675" r:id="rId8"/>
    <p:sldLayoutId id="2147483674" r:id="rId9"/>
    <p:sldLayoutId id="2147483673" r:id="rId10"/>
    <p:sldLayoutId id="2147483672" r:id="rId11"/>
  </p:sldLayoutIdLst>
  <p:transition/>
  <p:timing>
    <p:tnLst>
      <p:par>
        <p:cTn id="1" dur="indefinite" restart="never" nodeType="tmRoot"/>
      </p:par>
    </p:tnLst>
  </p:timing>
  <p:txStyles>
    <p:titleStyle>
      <a:lvl1pPr algn="l" rtl="0" eaLnBrk="0" fontAlgn="base" hangingPunct="0">
        <a:spcBef>
          <a:spcPct val="0"/>
        </a:spcBef>
        <a:spcAft>
          <a:spcPct val="0"/>
        </a:spcAft>
        <a:defRPr sz="3200">
          <a:solidFill>
            <a:schemeClr val="tx2"/>
          </a:solidFill>
          <a:latin typeface="Calibri" pitchFamily="34" charset="0"/>
          <a:ea typeface="+mj-ea"/>
          <a:cs typeface="+mj-cs"/>
        </a:defRPr>
      </a:lvl1pPr>
      <a:lvl2pPr algn="l" rtl="0" eaLnBrk="0" fontAlgn="base" hangingPunct="0">
        <a:spcBef>
          <a:spcPct val="0"/>
        </a:spcBef>
        <a:spcAft>
          <a:spcPct val="0"/>
        </a:spcAft>
        <a:defRPr sz="3200">
          <a:solidFill>
            <a:schemeClr val="tx2"/>
          </a:solidFill>
          <a:latin typeface="Calibri" pitchFamily="34" charset="0"/>
          <a:cs typeface="Arial" charset="0"/>
        </a:defRPr>
      </a:lvl2pPr>
      <a:lvl3pPr algn="l" rtl="0" eaLnBrk="0" fontAlgn="base" hangingPunct="0">
        <a:spcBef>
          <a:spcPct val="0"/>
        </a:spcBef>
        <a:spcAft>
          <a:spcPct val="0"/>
        </a:spcAft>
        <a:defRPr sz="3200">
          <a:solidFill>
            <a:schemeClr val="tx2"/>
          </a:solidFill>
          <a:latin typeface="Calibri" pitchFamily="34" charset="0"/>
          <a:cs typeface="Arial" charset="0"/>
        </a:defRPr>
      </a:lvl3pPr>
      <a:lvl4pPr algn="l" rtl="0" eaLnBrk="0" fontAlgn="base" hangingPunct="0">
        <a:spcBef>
          <a:spcPct val="0"/>
        </a:spcBef>
        <a:spcAft>
          <a:spcPct val="0"/>
        </a:spcAft>
        <a:defRPr sz="3200">
          <a:solidFill>
            <a:schemeClr val="tx2"/>
          </a:solidFill>
          <a:latin typeface="Calibri" pitchFamily="34" charset="0"/>
          <a:cs typeface="Arial" charset="0"/>
        </a:defRPr>
      </a:lvl4pPr>
      <a:lvl5pPr algn="l" rtl="0" eaLnBrk="0" fontAlgn="base" hangingPunct="0">
        <a:spcBef>
          <a:spcPct val="0"/>
        </a:spcBef>
        <a:spcAft>
          <a:spcPct val="0"/>
        </a:spcAft>
        <a:defRPr sz="3200">
          <a:solidFill>
            <a:schemeClr val="tx2"/>
          </a:solidFill>
          <a:latin typeface="Calibri" pitchFamily="34" charset="0"/>
          <a:cs typeface="Arial" charset="0"/>
        </a:defRPr>
      </a:lvl5pPr>
      <a:lvl6pPr marL="457200" algn="l" rtl="0" eaLnBrk="1" fontAlgn="base" hangingPunct="1">
        <a:spcBef>
          <a:spcPct val="0"/>
        </a:spcBef>
        <a:spcAft>
          <a:spcPct val="0"/>
        </a:spcAft>
        <a:defRPr sz="3200">
          <a:solidFill>
            <a:schemeClr val="tx2"/>
          </a:solidFill>
          <a:latin typeface="Arial" charset="0"/>
          <a:cs typeface="Arial" charset="0"/>
        </a:defRPr>
      </a:lvl6pPr>
      <a:lvl7pPr marL="914400" algn="l" rtl="0" eaLnBrk="1" fontAlgn="base" hangingPunct="1">
        <a:spcBef>
          <a:spcPct val="0"/>
        </a:spcBef>
        <a:spcAft>
          <a:spcPct val="0"/>
        </a:spcAft>
        <a:defRPr sz="3200">
          <a:solidFill>
            <a:schemeClr val="tx2"/>
          </a:solidFill>
          <a:latin typeface="Arial" charset="0"/>
          <a:cs typeface="Arial" charset="0"/>
        </a:defRPr>
      </a:lvl7pPr>
      <a:lvl8pPr marL="1371600" algn="l" rtl="0" eaLnBrk="1" fontAlgn="base" hangingPunct="1">
        <a:spcBef>
          <a:spcPct val="0"/>
        </a:spcBef>
        <a:spcAft>
          <a:spcPct val="0"/>
        </a:spcAft>
        <a:defRPr sz="3200">
          <a:solidFill>
            <a:schemeClr val="tx2"/>
          </a:solidFill>
          <a:latin typeface="Arial" charset="0"/>
          <a:cs typeface="Arial" charset="0"/>
        </a:defRPr>
      </a:lvl8pPr>
      <a:lvl9pPr marL="1828800" algn="l" rtl="0" eaLnBrk="1" fontAlgn="base" hangingPunct="1">
        <a:spcBef>
          <a:spcPct val="0"/>
        </a:spcBef>
        <a:spcAft>
          <a:spcPct val="0"/>
        </a:spcAft>
        <a:defRPr sz="3200">
          <a:solidFill>
            <a:schemeClr val="tx2"/>
          </a:solidFill>
          <a:latin typeface="Arial" charset="0"/>
          <a:cs typeface="Arial" charset="0"/>
        </a:defRPr>
      </a:lvl9pPr>
    </p:titleStyle>
    <p:bodyStyle>
      <a:lvl1pPr marL="342900" indent="-342900" algn="l" rtl="0" eaLnBrk="0" fontAlgn="base" hangingPunct="0">
        <a:spcBef>
          <a:spcPct val="50000"/>
        </a:spcBef>
        <a:spcAft>
          <a:spcPct val="50000"/>
        </a:spcAft>
        <a:buChar char="•"/>
        <a:defRPr sz="2400">
          <a:solidFill>
            <a:schemeClr val="tx1"/>
          </a:solidFill>
          <a:latin typeface="Calibri" pitchFamily="34" charset="0"/>
          <a:ea typeface="+mn-ea"/>
          <a:cs typeface="+mn-cs"/>
        </a:defRPr>
      </a:lvl1pPr>
      <a:lvl2pPr marL="742950" indent="-285750" algn="l" rtl="0" eaLnBrk="0" fontAlgn="base" hangingPunct="0">
        <a:spcBef>
          <a:spcPct val="0"/>
        </a:spcBef>
        <a:spcAft>
          <a:spcPct val="0"/>
        </a:spcAft>
        <a:buChar char="•"/>
        <a:defRPr sz="2000">
          <a:solidFill>
            <a:schemeClr val="tx1"/>
          </a:solidFill>
          <a:latin typeface="Calibri" pitchFamily="34" charset="0"/>
          <a:cs typeface="+mn-cs"/>
        </a:defRPr>
      </a:lvl2pPr>
      <a:lvl3pPr marL="1143000" indent="-228600" algn="l" rtl="0" eaLnBrk="0" fontAlgn="base" hangingPunct="0">
        <a:spcBef>
          <a:spcPct val="100000"/>
        </a:spcBef>
        <a:spcAft>
          <a:spcPct val="0"/>
        </a:spcAft>
        <a:buChar char="•"/>
        <a:defRPr sz="2400">
          <a:solidFill>
            <a:schemeClr val="tx1"/>
          </a:solidFill>
          <a:latin typeface="+mn-lt"/>
          <a:cs typeface="+mn-cs"/>
        </a:defRPr>
      </a:lvl3pPr>
      <a:lvl4pPr marL="1600200" indent="-228600" algn="l" rtl="0" eaLnBrk="0" fontAlgn="base" hangingPunct="0">
        <a:spcBef>
          <a:spcPct val="100000"/>
        </a:spcBef>
        <a:spcAft>
          <a:spcPct val="0"/>
        </a:spcAft>
        <a:buChar char="•"/>
        <a:defRPr sz="1600">
          <a:solidFill>
            <a:schemeClr val="tx1"/>
          </a:solidFill>
          <a:latin typeface="+mn-lt"/>
          <a:cs typeface="+mn-cs"/>
        </a:defRPr>
      </a:lvl4pPr>
      <a:lvl5pPr marL="2057400" indent="-228600" algn="l" rtl="0" eaLnBrk="0" fontAlgn="base" hangingPunct="0">
        <a:spcBef>
          <a:spcPct val="100000"/>
        </a:spcBef>
        <a:spcAft>
          <a:spcPct val="0"/>
        </a:spcAft>
        <a:buChar char="•"/>
        <a:defRPr sz="1600">
          <a:solidFill>
            <a:schemeClr val="tx1"/>
          </a:solidFill>
          <a:latin typeface="+mn-lt"/>
          <a:cs typeface="+mn-cs"/>
        </a:defRPr>
      </a:lvl5pPr>
      <a:lvl6pPr marL="2514600" indent="-228600" algn="l" rtl="0" eaLnBrk="1" fontAlgn="base" hangingPunct="1">
        <a:spcBef>
          <a:spcPct val="100000"/>
        </a:spcBef>
        <a:spcAft>
          <a:spcPct val="0"/>
        </a:spcAft>
        <a:buChar char="•"/>
        <a:defRPr sz="1600">
          <a:solidFill>
            <a:schemeClr val="tx1"/>
          </a:solidFill>
          <a:latin typeface="+mn-lt"/>
          <a:cs typeface="+mn-cs"/>
        </a:defRPr>
      </a:lvl6pPr>
      <a:lvl7pPr marL="2971800" indent="-228600" algn="l" rtl="0" eaLnBrk="1" fontAlgn="base" hangingPunct="1">
        <a:spcBef>
          <a:spcPct val="100000"/>
        </a:spcBef>
        <a:spcAft>
          <a:spcPct val="0"/>
        </a:spcAft>
        <a:buChar char="•"/>
        <a:defRPr sz="1600">
          <a:solidFill>
            <a:schemeClr val="tx1"/>
          </a:solidFill>
          <a:latin typeface="+mn-lt"/>
          <a:cs typeface="+mn-cs"/>
        </a:defRPr>
      </a:lvl7pPr>
      <a:lvl8pPr marL="3429000" indent="-228600" algn="l" rtl="0" eaLnBrk="1" fontAlgn="base" hangingPunct="1">
        <a:spcBef>
          <a:spcPct val="100000"/>
        </a:spcBef>
        <a:spcAft>
          <a:spcPct val="0"/>
        </a:spcAft>
        <a:buChar char="•"/>
        <a:defRPr sz="1600">
          <a:solidFill>
            <a:schemeClr val="tx1"/>
          </a:solidFill>
          <a:latin typeface="+mn-lt"/>
          <a:cs typeface="+mn-cs"/>
        </a:defRPr>
      </a:lvl8pPr>
      <a:lvl9pPr marL="3886200" indent="-228600" algn="l" rtl="0" eaLnBrk="1" fontAlgn="base" hangingPunct="1">
        <a:spcBef>
          <a:spcPct val="100000"/>
        </a:spcBef>
        <a:spcAft>
          <a:spcPct val="0"/>
        </a:spcAft>
        <a:buChar char="•"/>
        <a:defRPr sz="16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http://www.smokefreesouthwest.org.uk/home.html" TargetMode="External"/><Relationship Id="rId5" Type="http://schemas.openxmlformats.org/officeDocument/2006/relationships/image" Target="../media/image5.jpeg"/><Relationship Id="rId4" Type="http://schemas.openxmlformats.org/officeDocument/2006/relationships/hyperlink" Target="http://coi.gov.uk/images/coi-logo-sm.gif"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18.jpeg"/><Relationship Id="rId13" Type="http://schemas.openxmlformats.org/officeDocument/2006/relationships/hyperlink" Target="http://images.google.co.uk/imgres?imgurl=http://www.mysupermarket.co.uk/Images/ExternalImages/ProductsDetailed/72/035272.jpg&amp;imgrefurl=http://www.mysupermarket.co.uk/tesco-price-comparison/Tobacconist/Old_Holborn_Rolling_Tobacco_25g.html&amp;usg=__Kplt45FWUlIXuZlhNOujhUaEb30=&amp;h=164&amp;w=300&amp;sz=28&amp;hl=en&amp;start=3&amp;um=1&amp;itbs=1&amp;tbnid=mXXbtMH3ofwjyM:&amp;tbnh=63&amp;tbnw=116&amp;prev=/images?q=old+holborn&amp;um=1&amp;hl=en&amp;rlz=1T4TSEA_en-GBGB310GB312&amp;tbs=isch:1" TargetMode="External"/><Relationship Id="rId18" Type="http://schemas.openxmlformats.org/officeDocument/2006/relationships/image" Target="../media/image24.jpeg"/><Relationship Id="rId3" Type="http://schemas.openxmlformats.org/officeDocument/2006/relationships/hyperlink" Target="http://images.google.co.uk/imgres?imgurl=http://cheapciggiesuk.co.uk/images/035270.jpg&amp;imgrefurl=http://cheapciggiesuk.co.uk/index.php?main_page=product_info&amp;cPath=1&amp;products_id=2&amp;usg=__HexHMzCADx0ev61agrsCNAu00vs=&amp;h=168&amp;w=300&amp;sz=31&amp;hl=en&amp;start=3&amp;itbs=1&amp;tbnid=Ky0M1OxoWzGRoM:&amp;tbnh=65&amp;tbnw=116&amp;prev=/images?q=golden+virginia&amp;hl=en&amp;gbv=2&amp;tbs=isch:1" TargetMode="External"/><Relationship Id="rId7" Type="http://schemas.openxmlformats.org/officeDocument/2006/relationships/hyperlink" Target="http://images.google.co.uk/imgres?imgurl=http://www.the-tobacconist.co.uk/tobacpics/cutters_choice.jpg&amp;imgrefurl=http://www.the-tobacconist.co.uk/hand_tobacco.asp?offset=3&amp;usg=__JISTJ7GvkAdFQUJaLjs7gVDxroA=&amp;h=54&amp;w=100&amp;sz=4&amp;hl=en&amp;start=18&amp;itbs=1&amp;tbnid=IV4xl1Wjvin6QM:&amp;tbnh=44&amp;tbnw=82&amp;prev=/images?q=cutters+choice&amp;hl=en&amp;gbv=2&amp;tbs=isch:1" TargetMode="External"/><Relationship Id="rId12" Type="http://schemas.openxmlformats.org/officeDocument/2006/relationships/image" Target="../media/image20.jpeg"/><Relationship Id="rId17" Type="http://schemas.openxmlformats.org/officeDocument/2006/relationships/image" Target="../media/image23.jpeg"/><Relationship Id="rId2" Type="http://schemas.openxmlformats.org/officeDocument/2006/relationships/notesSlide" Target="../notesSlides/notesSlide19.xml"/><Relationship Id="rId16"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image" Target="../media/image17.jpeg"/><Relationship Id="rId11" Type="http://schemas.openxmlformats.org/officeDocument/2006/relationships/hyperlink" Target="http://images.google.co.uk/imgres?imgurl=http://www.dutyfreecigs.net/Shoponline/images/Samson.jpg&amp;imgrefurl=http://www.dutyfreecigs.net/Shoponline/&amp;usg=__Xj8DVljnABQktaFPnP0WvnnLYmQ=&amp;h=99&amp;w=150&amp;sz=5&amp;hl=en&amp;start=7&amp;um=1&amp;itbs=1&amp;tbnid=_Pl16UyvV5CTLM:&amp;tbnh=63&amp;tbnw=96&amp;prev=/images?q=samson+tobacco&amp;um=1&amp;hl=en&amp;rlz=1T4TSEA_en-GBGB310GB312&amp;tbs=isch:1" TargetMode="External"/><Relationship Id="rId5" Type="http://schemas.openxmlformats.org/officeDocument/2006/relationships/hyperlink" Target="http://images.google.co.uk/imgres?imgurl=http://www.mysupermarket.co.uk/Images/ExternalImages/ProductsDetailed/59/035259.jpg&amp;imgrefurl=http://www.mysupermarket.co.uk/asda-compare-prices/Tobacconist/Amber_Leaf_Tobacco_25g.html&amp;usg=__9dWgj4B22zAP96GNg5GdLlNh_DI=&amp;h=160&amp;w=300&amp;sz=25&amp;hl=en&amp;start=6&amp;itbs=1&amp;tbnid=2b8KmfgZv8aV-M:&amp;tbnh=62&amp;tbnw=116&amp;prev=/images?q=amber+leaf&amp;hl=en&amp;gbv=2&amp;tbs=isch:1" TargetMode="External"/><Relationship Id="rId15" Type="http://schemas.openxmlformats.org/officeDocument/2006/relationships/hyperlink" Target="http://images.google.co.uk/imgres?imgurl=http://www.mysupermarket.co.uk/Images/ExternalImages/ProductsDetailed/74/131774.jpg&amp;imgrefurl=http://www.mysupermarket.co.uk/tesco-price-comparison/Tobacconist/Benson_And_Hedges_Rolling_Tobacco_Silver_125g.html&amp;usg=__pOXO2s8Y35pSbnJnXPgLlFQde6k=&amp;h=149&amp;w=300&amp;sz=15&amp;hl=en&amp;start=2&amp;um=1&amp;itbs=1&amp;tbnid=Sieu_CA1ElrXtM:&amp;tbnh=58&amp;tbnw=116&amp;prev=/images?q=b&amp;h+silver+rolling+tobacco&amp;um=1&amp;hl=en&amp;sa=N&amp;rlz=1T4TSEA_en-GBGB310GB312&amp;tbs=isch:1" TargetMode="External"/><Relationship Id="rId10" Type="http://schemas.openxmlformats.org/officeDocument/2006/relationships/image" Target="../media/image19.jpeg"/><Relationship Id="rId4" Type="http://schemas.openxmlformats.org/officeDocument/2006/relationships/image" Target="../media/image16.jpeg"/><Relationship Id="rId9" Type="http://schemas.openxmlformats.org/officeDocument/2006/relationships/hyperlink" Target="http://images.google.co.uk/imgres?imgurl=http://www.toptobacco.co.uk/image.php?productid=16138&amp;imgrefurl=http://www.toptobacco.co.uk/home.php?cat=249&amp;usg=__J5R5FyeJjrtW8Pd3H1bnd_nkn6A=&amp;h=127&amp;w=184&amp;sz=15&amp;hl=en&amp;start=3&amp;um=1&amp;itbs=1&amp;tbnid=s0NyA95qRDxaFM:&amp;tbnh=70&amp;tbnw=102&amp;prev=/images?q=drum+tobacco&amp;um=1&amp;hl=en&amp;rlz=1T4TSEA_en-GBGB310GB312&amp;tbs=isch:1" TargetMode="External"/><Relationship Id="rId14" Type="http://schemas.openxmlformats.org/officeDocument/2006/relationships/image" Target="../media/image21.jpeg"/></Relationships>
</file>

<file path=ppt/slides/_rels/slide20.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hyperlink" Target="http://images.google.co.uk/imgres?imgurl=http://cheapciggiesuk.co.uk/images/035270.jpg&amp;imgrefurl=http://cheapciggiesuk.co.uk/index.php?main_page=product_info&amp;cPath=1&amp;products_id=2&amp;usg=__HexHMzCADx0ev61agrsCNAu00vs=&amp;h=168&amp;w=300&amp;sz=31&amp;hl=en&amp;start=3&amp;itbs=1&amp;tbnid=Ky0M1OxoWzGRoM:&amp;tbnh=65&amp;tbnw=116&amp;prev=/images?q=golden+virginia&amp;hl=en&amp;gbv=2&amp;tbs=isch:1" TargetMode="External"/><Relationship Id="rId7" Type="http://schemas.openxmlformats.org/officeDocument/2006/relationships/hyperlink" Target="http://images.google.co.uk/imgres?imgurl=http://www.the-tobacconist.co.uk/tobacpics/cutters_choice.jpg&amp;imgrefurl=http://www.the-tobacconist.co.uk/hand_tobacco.asp?offset=3&amp;usg=__JISTJ7GvkAdFQUJaLjs7gVDxroA=&amp;h=54&amp;w=100&amp;sz=4&amp;hl=en&amp;start=18&amp;itbs=1&amp;tbnid=IV4xl1Wjvin6QM:&amp;tbnh=44&amp;tbnw=82&amp;prev=/images?q=cutters+choice&amp;hl=en&amp;gbv=2&amp;tbs=isch:1"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hyperlink" Target="http://images.google.co.uk/imgres?imgurl=http://www.mysupermarket.co.uk/Images/ExternalImages/ProductsDetailed/59/035259.jpg&amp;imgrefurl=http://www.mysupermarket.co.uk/asda-compare-prices/Tobacconist/Amber_Leaf_Tobacco_25g.html&amp;usg=__9dWgj4B22zAP96GNg5GdLlNh_DI=&amp;h=160&amp;w=300&amp;sz=25&amp;hl=en&amp;start=6&amp;itbs=1&amp;tbnid=2b8KmfgZv8aV-M:&amp;tbnh=62&amp;tbnw=116&amp;prev=/images?q=amber+leaf&amp;hl=en&amp;gbv=2&amp;tbs=isch:1" TargetMode="External"/><Relationship Id="rId10" Type="http://schemas.openxmlformats.org/officeDocument/2006/relationships/image" Target="../media/image27.jpeg"/><Relationship Id="rId4" Type="http://schemas.openxmlformats.org/officeDocument/2006/relationships/image" Target="../media/image25.jpeg"/><Relationship Id="rId9" Type="http://schemas.openxmlformats.org/officeDocument/2006/relationships/hyperlink" Target="http://images.google.co.uk/imgres?imgurl=http://www.mysupermarket.co.uk/Images/ExternalImages/ProductsDetailed/74/131774.jpg&amp;imgrefurl=http://www.mysupermarket.co.uk/tesco-price-comparison/Tobacconist/Benson_And_Hedges_Rolling_Tobacco_Silver_125g.html&amp;usg=__pOXO2s8Y35pSbnJnXPgLlFQde6k=&amp;h=149&amp;w=300&amp;sz=15&amp;hl=en&amp;start=2&amp;um=1&amp;itbs=1&amp;tbnid=Sieu_CA1ElrXtM:&amp;tbnh=58&amp;tbnw=116&amp;prev=/images?q=b&amp;h+silver+rolling+tobacco&amp;um=1&amp;hl=en&amp;sa=N&amp;rlz=1T4TSEA_en-GBGB310GB312&amp;tbs=isch:1"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hyperlink" Target="http://images.google.co.uk/imgres?imgurl=http://www.toptobacco.co.uk/image.php?productid=16138&amp;imgrefurl=http://www.toptobacco.co.uk/home.php?cat=249&amp;usg=__J5R5FyeJjrtW8Pd3H1bnd_nkn6A=&amp;h=127&amp;w=184&amp;sz=15&amp;hl=en&amp;start=3&amp;um=1&amp;itbs=1&amp;tbnid=s0NyA95qRDxaFM:&amp;tbnh=70&amp;tbnw=102&amp;prev=/images?q=drum+tobacco&amp;um=1&amp;hl=en&amp;rlz=1T4TSEA_en-GBGB310GB312&amp;tbs=isch:1" TargetMode="External"/><Relationship Id="rId7" Type="http://schemas.openxmlformats.org/officeDocument/2006/relationships/hyperlink" Target="http://images.google.co.uk/imgres?imgurl=http://www.mysupermarket.co.uk/Images/ExternalImages/ProductsDetailed/72/035272.jpg&amp;imgrefurl=http://www.mysupermarket.co.uk/tesco-price-comparison/Tobacconist/Old_Holborn_Rolling_Tobacco_25g.html&amp;usg=__Kplt45FWUlIXuZlhNOujhUaEb30=&amp;h=164&amp;w=300&amp;sz=28&amp;hl=en&amp;start=3&amp;um=1&amp;itbs=1&amp;tbnid=mXXbtMH3ofwjyM:&amp;tbnh=63&amp;tbnw=116&amp;prev=/images?q=old+holborn&amp;um=1&amp;hl=en&amp;rlz=1T4TSEA_en-GBGB310GB312&amp;tbs=isch:1"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hyperlink" Target="http://images.google.co.uk/imgres?imgurl=http://www.dutyfreecigs.net/Shoponline/images/Samson.jpg&amp;imgrefurl=http://www.dutyfreecigs.net/Shoponline/&amp;usg=__Xj8DVljnABQktaFPnP0WvnnLYmQ=&amp;h=99&amp;w=150&amp;sz=5&amp;hl=en&amp;start=7&amp;um=1&amp;itbs=1&amp;tbnid=_Pl16UyvV5CTLM:&amp;tbnh=63&amp;tbnw=96&amp;prev=/images?q=samson+tobacco&amp;um=1&amp;hl=en&amp;rlz=1T4TSEA_en-GBGB310GB312&amp;tbs=isch:1" TargetMode="External"/><Relationship Id="rId4" Type="http://schemas.openxmlformats.org/officeDocument/2006/relationships/image" Target="../media/image28.jpeg"/></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32.jpe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8" Type="http://schemas.openxmlformats.org/officeDocument/2006/relationships/image" Target="../media/image35.jpeg"/><Relationship Id="rId13" Type="http://schemas.openxmlformats.org/officeDocument/2006/relationships/image" Target="../media/image37.jpeg"/><Relationship Id="rId18" Type="http://schemas.openxmlformats.org/officeDocument/2006/relationships/hyperlink" Target="http://images.google.co.uk/imgres?imgurl=http://www.cigarettes-com.net/images/marlboro_red.jpg&amp;imgrefurl=http://www.cigarettes-com.net/index.php?cPath=146&amp;usg=__L8CJy3yjh51hsFFp6A6ubmPYOeE=&amp;h=300&amp;w=187&amp;sz=15&amp;hl=en&amp;start=13&amp;um=1&amp;itbs=1&amp;tbnid=OKgn5DHY50DI1M:&amp;tbnh=116&amp;tbnw=72&amp;prev=/images?q=marlboro+red&amp;um=1&amp;hl=en&amp;rlz=1W1GGLL_en-GB&amp;tbs=isch:1" TargetMode="External"/><Relationship Id="rId3" Type="http://schemas.openxmlformats.org/officeDocument/2006/relationships/hyperlink" Target="http://images.google.co.uk/imgres?imgurl=http://www.thetobaccoshop.net/images/silkcut.jpg&amp;imgrefurl=http://www.thetobaccoshop.net/index.php?main_page=product_info&amp;products_id=34&amp;usg=__rG9bRY3IC9WRkGFPllNNUNNyV4A=&amp;h=400&amp;w=400&amp;sz=10&amp;hl=en&amp;start=2&amp;um=1&amp;itbs=1&amp;tbnid=HlLQgc5CPN49TM:&amp;tbnh=124&amp;tbnw=124&amp;prev=/images?q=silk+cut+cigarettes&amp;um=1&amp;hl=en&amp;sa=N&amp;rlz=1W1GGLL_en-GB&amp;tbs=isch:1" TargetMode="External"/><Relationship Id="rId21" Type="http://schemas.openxmlformats.org/officeDocument/2006/relationships/image" Target="../media/image41.jpeg"/><Relationship Id="rId7" Type="http://schemas.openxmlformats.org/officeDocument/2006/relationships/hyperlink" Target="http://images.google.co.uk/imgres?imgurl=http://www.thetobaccoshop.net/images/mayfair.jpg&amp;imgrefurl=http://www.thetobaccoshop.net/index.php?main_page=product_info&amp;products_id=29&amp;usg=__gCkN-unnUH3uzzvXRBJt9PhYNSo=&amp;h=400&amp;w=400&amp;sz=14&amp;hl=en&amp;start=1&amp;um=1&amp;itbs=1&amp;tbnid=z1Qr75YZ40WQ5M:&amp;tbnh=124&amp;tbnw=124&amp;prev=/images?q=mayfair+cigarettes&amp;um=1&amp;hl=en&amp;rlz=1T4TSEA_en-GBGB310GB312&amp;tbs=isch:1" TargetMode="External"/><Relationship Id="rId12" Type="http://schemas.openxmlformats.org/officeDocument/2006/relationships/hyperlink" Target="http://images.google.co.uk/imgres?imgurl=http://dannys-kycigarettes.com/images/B-h.jpg&amp;imgrefurl=http://dannys-kycigarettes.com/index.php?main_page=product_info&amp;cPath=2_75&amp;products_id=651&amp;usg=__hFitrN2RwpMDNOld9btlxWRWyzc=&amp;h=300&amp;w=180&amp;sz=15&amp;hl=en&amp;start=27&amp;um=1&amp;itbs=1&amp;tbnid=S8XVfZT59mn9KM:&amp;tbnh=116&amp;tbnw=70&amp;prev=/images?q=benson+and+hedges&amp;start=18&amp;um=1&amp;hl=en&amp;sa=N&amp;rlz=1T4TSEA_en-GBGB310GB312&amp;ndsp=18&amp;tbs=isch:1" TargetMode="External"/><Relationship Id="rId17" Type="http://schemas.openxmlformats.org/officeDocument/2006/relationships/image" Target="../media/image39.jpeg"/><Relationship Id="rId2" Type="http://schemas.openxmlformats.org/officeDocument/2006/relationships/notesSlide" Target="../notesSlides/notesSlide23.xml"/><Relationship Id="rId16" Type="http://schemas.openxmlformats.org/officeDocument/2006/relationships/hyperlink" Target="http://images.google.co.uk/imgres?imgurl=http://www.mysupermarket.co.uk/Images/ExternalImages/Products/11/035111.jpg&amp;imgrefurl=http://www.mysupermarket.co.uk/grocery-categories/Cigarettes_In_Tesco.html&amp;usg=__GFkVFO23bEP_FbWnjlTPnPEYbT8=&amp;h=110&amp;w=73&amp;sz=4&amp;hl=en&amp;start=4&amp;um=1&amp;itbs=1&amp;tbnid=5cng2e3W9X0cuM:&amp;tbnh=85&amp;tbnw=56&amp;prev=/images?q=richmond+cigarettes&amp;um=1&amp;hl=en&amp;rlz=1T4TSEA_en-GBGB310GB312&amp;tbs=isch:1" TargetMode="External"/><Relationship Id="rId20" Type="http://schemas.openxmlformats.org/officeDocument/2006/relationships/hyperlink" Target="http://images.google.co.uk/imgres?imgurl=http://www.mysupermarket.co.uk/Images/ExternalImages/ProductsDetailed/86/035086.jpg&amp;imgrefurl=http://www.mysupermarket.co.uk/tesco-price-comparison/Tobacconist/Lambert_And_Butler_King_Size_Cigarettes_20.html&amp;usg=__ZERAfp9DSNCygzvvLPCQ1skkGSI=&amp;h=265&amp;w=177&amp;sz=20&amp;hl=en&amp;start=4&amp;um=1&amp;itbs=1&amp;tbnid=_gUGVd2nAPUkAM:&amp;tbnh=112&amp;tbnw=75&amp;prev=/images?q=lambert+and+butler&amp;um=1&amp;hl=en&amp;rlz=1T4TSEA_en-GBGB310GB312&amp;tbs=isch:1" TargetMode="External"/><Relationship Id="rId1" Type="http://schemas.openxmlformats.org/officeDocument/2006/relationships/slideLayout" Target="../slideLayouts/slideLayout2.xml"/><Relationship Id="rId6" Type="http://schemas.openxmlformats.org/officeDocument/2006/relationships/image" Target="../media/image34.jpeg"/><Relationship Id="rId11" Type="http://schemas.openxmlformats.org/officeDocument/2006/relationships/image" Target="../media/image36.jpeg"/><Relationship Id="rId5" Type="http://schemas.openxmlformats.org/officeDocument/2006/relationships/hyperlink" Target="http://images.google.co.uk/imgres?imgurl=http://www.best-cheap-tobacco.com/images/royals%20(Custom).jpg&amp;imgrefurl=http://www.best-cheap-tobacco.com/&amp;usg=__iKb8X9qDSK_jHzCofHrnmauw3Fs=&amp;h=150&amp;w=150&amp;sz=4&amp;hl=en&amp;start=3&amp;um=1&amp;itbs=1&amp;tbnid=T8O25oQnC753vM:&amp;tbnh=96&amp;tbnw=96&amp;prev=/images?q=royals+cigarettes&amp;um=1&amp;hl=en&amp;sa=N&amp;rlz=1W1GGLL_en-GB&amp;tbs=isch:1" TargetMode="External"/><Relationship Id="rId15" Type="http://schemas.openxmlformats.org/officeDocument/2006/relationships/image" Target="../media/image38.jpeg"/><Relationship Id="rId10" Type="http://schemas.openxmlformats.org/officeDocument/2006/relationships/hyperlink" Target="http://images.google.co.uk/imgres?imgurl=http://www.consumatron.com/uploaded_images/marlboro_lights-775628.gif&amp;imgrefurl=http://www.consumatron.com/2006/07/marlboro-lights-cigarettes-hardpack.html&amp;usg=__YQKUHst1_5aRa3nJH3WoYdiD2p8=&amp;h=232&amp;w=160&amp;sz=14&amp;hl=en&amp;start=8&amp;um=1&amp;itbs=1&amp;tbnid=2G_NvUyA5Tm9aM:&amp;tbnh=109&amp;tbnw=75&amp;prev=/images?q=marlboro+lights&amp;um=1&amp;hl=en&amp;sa=N&amp;rlz=1T4TSEA_en-GBGB310GB312&amp;tbs=isch:1" TargetMode="External"/><Relationship Id="rId19" Type="http://schemas.openxmlformats.org/officeDocument/2006/relationships/image" Target="../media/image40.jpeg"/><Relationship Id="rId4" Type="http://schemas.openxmlformats.org/officeDocument/2006/relationships/image" Target="../media/image33.jpeg"/><Relationship Id="rId9" Type="http://schemas.openxmlformats.org/officeDocument/2006/relationships/image" Target="../media/image7.png"/><Relationship Id="rId14" Type="http://schemas.openxmlformats.org/officeDocument/2006/relationships/hyperlink" Target="http://images.google.co.uk/imgres?imgurl=http://www.thetobaccoshop.net/images/embassy1a.jpg&amp;imgrefurl=http://www.thetobaccoshop.net/index.php?main_page=product_info&amp;cPath=3&amp;products_id=20&amp;usg=__uqc-Qsj0nVafu_KK5YLxG7-54_A=&amp;h=400&amp;w=400&amp;sz=11&amp;hl=en&amp;start=3&amp;um=1&amp;itbs=1&amp;tbnid=BZatXup3EcJSfM:&amp;tbnh=124&amp;tbnw=124&amp;prev=/images?q=embassy&amp;um=1&amp;hl=en&amp;rlz=1T4TSEA_en-GBGB310GB312&amp;tbs=isch:1"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45.jpeg"/><Relationship Id="rId4" Type="http://schemas.openxmlformats.org/officeDocument/2006/relationships/image" Target="../media/image44.jpeg"/></Relationships>
</file>

<file path=ppt/slides/_rels/slide28.xml.rels><?xml version="1.0" encoding="UTF-8" standalone="yes"?>
<Relationships xmlns="http://schemas.openxmlformats.org/package/2006/relationships"><Relationship Id="rId3" Type="http://schemas.openxmlformats.org/officeDocument/2006/relationships/image" Target="../media/image46.jpeg"/><Relationship Id="rId7"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48.jpeg"/><Relationship Id="rId5" Type="http://schemas.openxmlformats.org/officeDocument/2006/relationships/image" Target="../media/image47.jpeg"/><Relationship Id="rId4" Type="http://schemas.openxmlformats.org/officeDocument/2006/relationships/hyperlink" Target="http://images.google.co.uk/imgres?imgurl=http://upload.wikimedia.org/wikipedia/en/thumb/0/0f/Golden_Virginia_25g.jpg/800px-Golden_Virginia_25g.jpg&amp;imgrefurl=http://www.facepunch.com/showthread.php?p=18314578&amp;usg=__Dmc94aZKWLPkrnkHYnEyK-YlXuw=&amp;h=470&amp;w=800&amp;sz=73&amp;hl=en&amp;start=39&amp;um=1&amp;itbs=1&amp;tbnid=O0kjeU9Xes8sqM:&amp;tbnh=84&amp;tbnw=143&amp;prev=/images?q=25g+tobacco&amp;start=36&amp;um=1&amp;hl=en&amp;sa=N&amp;rlz=1T4TSEA_en-GBGB310GB312&amp;ndsp=18&amp;tbs=isch:1" TargetMode="Externa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51.png"/><Relationship Id="rId4" Type="http://schemas.openxmlformats.org/officeDocument/2006/relationships/image" Target="../media/image50.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53.jpeg"/><Relationship Id="rId4" Type="http://schemas.openxmlformats.org/officeDocument/2006/relationships/image" Target="../media/image52.jpeg"/></Relationships>
</file>

<file path=ppt/slides/_rels/slide3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55.jpeg"/><Relationship Id="rId4" Type="http://schemas.openxmlformats.org/officeDocument/2006/relationships/image" Target="../media/image54.jpe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56.jpeg"/><Relationship Id="rId7" Type="http://schemas.openxmlformats.org/officeDocument/2006/relationships/diagramData" Target="../diagrams/data1.xml"/><Relationship Id="rId12"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59.jpeg"/><Relationship Id="rId11" Type="http://schemas.microsoft.com/office/2007/relationships/diagramDrawing" Target="../diagrams/drawing1.xml"/><Relationship Id="rId5" Type="http://schemas.openxmlformats.org/officeDocument/2006/relationships/image" Target="../media/image58.jpeg"/><Relationship Id="rId10" Type="http://schemas.openxmlformats.org/officeDocument/2006/relationships/diagramColors" Target="../diagrams/colors1.xml"/><Relationship Id="rId4" Type="http://schemas.openxmlformats.org/officeDocument/2006/relationships/image" Target="../media/image57.jpeg"/><Relationship Id="rId9" Type="http://schemas.openxmlformats.org/officeDocument/2006/relationships/diagramQuickStyle" Target="../diagrams/quickStyle1.xml"/></Relationships>
</file>

<file path=ppt/slides/_rels/slide3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62.jpe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64.jpeg"/></Relationships>
</file>

<file path=ppt/slides/_rels/slide43.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66.jpeg"/></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67.pn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7.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8.xml"/><Relationship Id="rId1" Type="http://schemas.openxmlformats.org/officeDocument/2006/relationships/slideLayout" Target="../slideLayouts/slideLayout2.xml"/><Relationship Id="rId4" Type="http://schemas.openxmlformats.org/officeDocument/2006/relationships/image" Target="../media/image68.png"/></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71.xml"/><Relationship Id="rId1" Type="http://schemas.openxmlformats.org/officeDocument/2006/relationships/slideLayout" Target="../slideLayouts/slideLayout13.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3.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3.xml"/></Relationships>
</file>

<file path=ppt/slides/_rels/slide7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4.xml"/><Relationship Id="rId1" Type="http://schemas.openxmlformats.org/officeDocument/2006/relationships/slideLayout" Target="../slideLayouts/slideLayout13.xml"/></Relationships>
</file>

<file path=ppt/slides/_rels/slide7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5.xml"/><Relationship Id="rId1" Type="http://schemas.openxmlformats.org/officeDocument/2006/relationships/slideLayout" Target="../slideLayouts/slideLayout13.xml"/></Relationships>
</file>

<file path=ppt/slides/_rels/slide7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6.xml"/><Relationship Id="rId1" Type="http://schemas.openxmlformats.org/officeDocument/2006/relationships/slideLayout" Target="../slideLayouts/slideLayout13.xml"/></Relationships>
</file>

<file path=ppt/slides/_rels/slide7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7.xml"/><Relationship Id="rId1" Type="http://schemas.openxmlformats.org/officeDocument/2006/relationships/slideLayout" Target="../slideLayouts/slideLayout13.xml"/></Relationships>
</file>

<file path=ppt/slides/_rels/slide7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8.xml"/><Relationship Id="rId1" Type="http://schemas.openxmlformats.org/officeDocument/2006/relationships/slideLayout" Target="../slideLayouts/slideLayout13.xml"/></Relationships>
</file>

<file path=ppt/slides/_rels/slide7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9.xml"/><Relationship Id="rId1" Type="http://schemas.openxmlformats.org/officeDocument/2006/relationships/slideLayout" Target="../slideLayouts/slideLayout13.xml"/></Relationships>
</file>

<file path=ppt/slides/_rels/slide8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0.xml"/><Relationship Id="rId1" Type="http://schemas.openxmlformats.org/officeDocument/2006/relationships/slideLayout" Target="../slideLayouts/slideLayout13.xml"/></Relationships>
</file>

<file path=ppt/slides/_rels/slide8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1.xml"/><Relationship Id="rId1" Type="http://schemas.openxmlformats.org/officeDocument/2006/relationships/slideLayout" Target="../slideLayouts/slideLayout13.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13.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10" descr="http://s3.amazonaws.com/estock/fspid10/27/62/69/7/rollup-cigarette-macro-2762697-l.jpg"/>
          <p:cNvPicPr>
            <a:picLocks noChangeAspect="1" noChangeArrowheads="1"/>
          </p:cNvPicPr>
          <p:nvPr/>
        </p:nvPicPr>
        <p:blipFill>
          <a:blip r:embed="rId3" cstate="print"/>
          <a:srcRect/>
          <a:stretch>
            <a:fillRect/>
          </a:stretch>
        </p:blipFill>
        <p:spPr bwMode="auto">
          <a:xfrm>
            <a:off x="0" y="0"/>
            <a:ext cx="9144000" cy="6000750"/>
          </a:xfrm>
          <a:prstGeom prst="rect">
            <a:avLst/>
          </a:prstGeom>
          <a:noFill/>
          <a:ln w="9525">
            <a:noFill/>
            <a:miter lim="800000"/>
            <a:headEnd/>
            <a:tailEnd/>
          </a:ln>
        </p:spPr>
      </p:pic>
      <p:pic>
        <p:nvPicPr>
          <p:cNvPr id="26626" name="Picture 9" descr="Dog"/>
          <p:cNvPicPr>
            <a:picLocks noChangeAspect="1" noChangeArrowheads="1"/>
          </p:cNvPicPr>
          <p:nvPr/>
        </p:nvPicPr>
        <p:blipFill>
          <a:blip r:embed="rId4" cstate="print"/>
          <a:srcRect l="35780" t="11664" r="3276" b="30022"/>
          <a:stretch>
            <a:fillRect/>
          </a:stretch>
        </p:blipFill>
        <p:spPr bwMode="auto">
          <a:xfrm>
            <a:off x="0" y="6046788"/>
            <a:ext cx="9144000" cy="838200"/>
          </a:xfrm>
          <a:prstGeom prst="rect">
            <a:avLst/>
          </a:prstGeom>
          <a:noFill/>
          <a:ln w="9525">
            <a:noFill/>
            <a:miter lim="800000"/>
            <a:headEnd/>
            <a:tailEnd/>
          </a:ln>
        </p:spPr>
      </p:pic>
      <p:sp>
        <p:nvSpPr>
          <p:cNvPr id="26627" name="Rectangle 5"/>
          <p:cNvSpPr>
            <a:spLocks noChangeArrowheads="1"/>
          </p:cNvSpPr>
          <p:nvPr/>
        </p:nvSpPr>
        <p:spPr bwMode="auto">
          <a:xfrm>
            <a:off x="219075" y="101600"/>
            <a:ext cx="8782050" cy="2184400"/>
          </a:xfrm>
          <a:prstGeom prst="rect">
            <a:avLst/>
          </a:prstGeom>
          <a:solidFill>
            <a:schemeClr val="bg1">
              <a:alpha val="56862"/>
            </a:schemeClr>
          </a:solidFill>
          <a:ln w="9525">
            <a:noFill/>
            <a:miter lim="800000"/>
            <a:headEnd/>
            <a:tailEnd/>
          </a:ln>
        </p:spPr>
        <p:txBody>
          <a:bodyPr anchor="ctr"/>
          <a:lstStyle/>
          <a:p>
            <a:r>
              <a:rPr lang="en-GB" sz="4800" b="1">
                <a:solidFill>
                  <a:schemeClr val="tx2"/>
                </a:solidFill>
                <a:latin typeface="Calibri" pitchFamily="34" charset="0"/>
              </a:rPr>
              <a:t>Southwest Hand Rolled </a:t>
            </a:r>
          </a:p>
          <a:p>
            <a:r>
              <a:rPr lang="en-GB" sz="4800" b="1">
                <a:solidFill>
                  <a:schemeClr val="tx2"/>
                </a:solidFill>
                <a:latin typeface="Calibri" pitchFamily="34" charset="0"/>
              </a:rPr>
              <a:t>Tobacco (HRT)</a:t>
            </a:r>
          </a:p>
          <a:p>
            <a:endParaRPr lang="en-GB" sz="4800" b="1">
              <a:solidFill>
                <a:schemeClr val="tx2"/>
              </a:solidFill>
              <a:latin typeface="Calibri" pitchFamily="34" charset="0"/>
            </a:endParaRPr>
          </a:p>
        </p:txBody>
      </p:sp>
      <p:sp>
        <p:nvSpPr>
          <p:cNvPr id="26628" name="Text Box 6"/>
          <p:cNvSpPr txBox="1">
            <a:spLocks noChangeArrowheads="1"/>
          </p:cNvSpPr>
          <p:nvPr/>
        </p:nvSpPr>
        <p:spPr bwMode="auto">
          <a:xfrm>
            <a:off x="285750" y="5435600"/>
            <a:ext cx="1357313" cy="461963"/>
          </a:xfrm>
          <a:prstGeom prst="rect">
            <a:avLst/>
          </a:prstGeom>
          <a:solidFill>
            <a:schemeClr val="bg1">
              <a:alpha val="56862"/>
            </a:schemeClr>
          </a:solidFill>
          <a:ln w="9525">
            <a:noFill/>
            <a:miter lim="800000"/>
            <a:headEnd/>
            <a:tailEnd/>
          </a:ln>
        </p:spPr>
        <p:txBody>
          <a:bodyPr>
            <a:spAutoFit/>
          </a:bodyPr>
          <a:lstStyle/>
          <a:p>
            <a:r>
              <a:rPr lang="en-GB" sz="2400">
                <a:latin typeface="Calibri" pitchFamily="34" charset="0"/>
              </a:rPr>
              <a:t>DL 2401</a:t>
            </a:r>
          </a:p>
        </p:txBody>
      </p:sp>
      <p:sp>
        <p:nvSpPr>
          <p:cNvPr id="26629" name="Text Box 7"/>
          <p:cNvSpPr txBox="1">
            <a:spLocks noChangeArrowheads="1"/>
          </p:cNvSpPr>
          <p:nvPr/>
        </p:nvSpPr>
        <p:spPr bwMode="auto">
          <a:xfrm>
            <a:off x="7177088" y="5435600"/>
            <a:ext cx="1681162" cy="461963"/>
          </a:xfrm>
          <a:prstGeom prst="rect">
            <a:avLst/>
          </a:prstGeom>
          <a:solidFill>
            <a:schemeClr val="bg1">
              <a:alpha val="56862"/>
            </a:schemeClr>
          </a:solidFill>
          <a:ln w="9525">
            <a:noFill/>
            <a:miter lim="800000"/>
            <a:headEnd/>
            <a:tailEnd/>
          </a:ln>
        </p:spPr>
        <p:txBody>
          <a:bodyPr>
            <a:spAutoFit/>
          </a:bodyPr>
          <a:lstStyle/>
          <a:p>
            <a:r>
              <a:rPr lang="en-GB" sz="2400">
                <a:latin typeface="Calibri" pitchFamily="34" charset="0"/>
              </a:rPr>
              <a:t>March 2010</a:t>
            </a:r>
          </a:p>
        </p:txBody>
      </p:sp>
      <p:sp>
        <p:nvSpPr>
          <p:cNvPr id="26630" name="Rectangle 8"/>
          <p:cNvSpPr>
            <a:spLocks noChangeArrowheads="1"/>
          </p:cNvSpPr>
          <p:nvPr/>
        </p:nvSpPr>
        <p:spPr bwMode="auto">
          <a:xfrm>
            <a:off x="214313" y="1604963"/>
            <a:ext cx="7858125" cy="681037"/>
          </a:xfrm>
          <a:prstGeom prst="rect">
            <a:avLst/>
          </a:prstGeom>
          <a:noFill/>
          <a:ln w="9525">
            <a:noFill/>
            <a:miter lim="800000"/>
            <a:headEnd/>
            <a:tailEnd/>
          </a:ln>
        </p:spPr>
        <p:txBody>
          <a:bodyPr/>
          <a:lstStyle/>
          <a:p>
            <a:pPr>
              <a:spcBef>
                <a:spcPct val="50000"/>
              </a:spcBef>
              <a:spcAft>
                <a:spcPct val="50000"/>
              </a:spcAft>
            </a:pPr>
            <a:r>
              <a:rPr lang="en-GB" sz="3200">
                <a:latin typeface="Calibri" pitchFamily="34" charset="0"/>
              </a:rPr>
              <a:t>qualitative research</a:t>
            </a:r>
          </a:p>
        </p:txBody>
      </p:sp>
      <p:sp>
        <p:nvSpPr>
          <p:cNvPr id="26631" name="Text Box 25"/>
          <p:cNvSpPr txBox="1">
            <a:spLocks noChangeArrowheads="1"/>
          </p:cNvSpPr>
          <p:nvPr/>
        </p:nvSpPr>
        <p:spPr bwMode="auto">
          <a:xfrm>
            <a:off x="250825" y="6305550"/>
            <a:ext cx="5688013" cy="338138"/>
          </a:xfrm>
          <a:prstGeom prst="rect">
            <a:avLst/>
          </a:prstGeom>
          <a:noFill/>
          <a:ln w="9525">
            <a:noFill/>
            <a:miter lim="800000"/>
            <a:headEnd/>
            <a:tailEnd/>
          </a:ln>
        </p:spPr>
        <p:txBody>
          <a:bodyPr>
            <a:spAutoFit/>
          </a:bodyPr>
          <a:lstStyle/>
          <a:p>
            <a:pPr eaLnBrk="0" hangingPunct="0"/>
            <a:r>
              <a:rPr lang="en-GB" sz="1600" b="1"/>
              <a:t>Directions</a:t>
            </a:r>
            <a:r>
              <a:rPr lang="en-GB" sz="1600"/>
              <a:t> research &amp; marketing</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8673" name="Text Box 7"/>
          <p:cNvSpPr txBox="1">
            <a:spLocks noChangeArrowheads="1"/>
          </p:cNvSpPr>
          <p:nvPr/>
        </p:nvSpPr>
        <p:spPr bwMode="auto">
          <a:xfrm>
            <a:off x="107950" y="3789363"/>
            <a:ext cx="3240088" cy="2047875"/>
          </a:xfrm>
          <a:prstGeom prst="rect">
            <a:avLst/>
          </a:prstGeom>
          <a:noFill/>
          <a:ln w="9525">
            <a:noFill/>
            <a:miter lim="800000"/>
            <a:headEnd/>
            <a:tailEnd/>
          </a:ln>
        </p:spPr>
        <p:txBody>
          <a:bodyPr>
            <a:spAutoFit/>
          </a:bodyPr>
          <a:lstStyle/>
          <a:p>
            <a:pPr eaLnBrk="0" hangingPunct="0"/>
            <a:r>
              <a:rPr lang="en-GB" sz="1600">
                <a:latin typeface="Calibri" pitchFamily="34" charset="0"/>
              </a:rPr>
              <a:t>The Printworks, 1 Blake Mews</a:t>
            </a:r>
          </a:p>
          <a:p>
            <a:pPr eaLnBrk="0" hangingPunct="0"/>
            <a:r>
              <a:rPr lang="en-GB" sz="1600">
                <a:latin typeface="Calibri" pitchFamily="34" charset="0"/>
              </a:rPr>
              <a:t>Kew Gardens, Surrey TW9 3GA</a:t>
            </a:r>
          </a:p>
          <a:p>
            <a:pPr eaLnBrk="0" hangingPunct="0"/>
            <a:endParaRPr lang="en-GB" sz="1600">
              <a:latin typeface="Calibri" pitchFamily="34" charset="0"/>
            </a:endParaRPr>
          </a:p>
          <a:p>
            <a:pPr eaLnBrk="0" hangingPunct="0"/>
            <a:r>
              <a:rPr lang="en-GB" sz="1600">
                <a:latin typeface="Calibri" pitchFamily="34" charset="0"/>
              </a:rPr>
              <a:t>T </a:t>
            </a:r>
            <a:r>
              <a:rPr lang="en-GB" sz="1600" b="1">
                <a:latin typeface="Calibri" pitchFamily="34" charset="0"/>
              </a:rPr>
              <a:t>0208 948 9000</a:t>
            </a:r>
          </a:p>
          <a:p>
            <a:pPr eaLnBrk="0" hangingPunct="0"/>
            <a:r>
              <a:rPr lang="en-GB" sz="1600">
                <a:latin typeface="Calibri" pitchFamily="34" charset="0"/>
              </a:rPr>
              <a:t>F </a:t>
            </a:r>
            <a:r>
              <a:rPr lang="en-GB" sz="1600" b="1">
                <a:latin typeface="Calibri" pitchFamily="34" charset="0"/>
              </a:rPr>
              <a:t>0208 332 7370</a:t>
            </a:r>
          </a:p>
          <a:p>
            <a:pPr eaLnBrk="0" hangingPunct="0"/>
            <a:r>
              <a:rPr lang="en-GB" sz="1600">
                <a:latin typeface="Calibri" pitchFamily="34" charset="0"/>
              </a:rPr>
              <a:t>E </a:t>
            </a:r>
            <a:r>
              <a:rPr lang="en-GB" sz="1600" b="1">
                <a:latin typeface="Calibri" pitchFamily="34" charset="0"/>
              </a:rPr>
              <a:t>mail@directions.uk.com</a:t>
            </a:r>
          </a:p>
          <a:p>
            <a:pPr eaLnBrk="0" hangingPunct="0"/>
            <a:endParaRPr lang="en-GB" sz="1600" b="1">
              <a:latin typeface="Calibri" pitchFamily="34" charset="0"/>
            </a:endParaRPr>
          </a:p>
          <a:p>
            <a:pPr eaLnBrk="0" hangingPunct="0"/>
            <a:r>
              <a:rPr lang="en-GB" sz="1600">
                <a:latin typeface="Calibri" pitchFamily="34" charset="0"/>
              </a:rPr>
              <a:t>www.directions.uk.com</a:t>
            </a:r>
          </a:p>
        </p:txBody>
      </p:sp>
      <p:sp>
        <p:nvSpPr>
          <p:cNvPr id="28674" name="Text Box 8"/>
          <p:cNvSpPr txBox="1">
            <a:spLocks noChangeArrowheads="1"/>
          </p:cNvSpPr>
          <p:nvPr/>
        </p:nvSpPr>
        <p:spPr bwMode="auto">
          <a:xfrm>
            <a:off x="107950" y="6237288"/>
            <a:ext cx="3671888" cy="366712"/>
          </a:xfrm>
          <a:prstGeom prst="rect">
            <a:avLst/>
          </a:prstGeom>
          <a:noFill/>
          <a:ln w="9525">
            <a:noFill/>
            <a:miter lim="800000"/>
            <a:headEnd/>
            <a:tailEnd/>
          </a:ln>
        </p:spPr>
        <p:txBody>
          <a:bodyPr>
            <a:spAutoFit/>
          </a:bodyPr>
          <a:lstStyle/>
          <a:p>
            <a:pPr eaLnBrk="0" hangingPunct="0"/>
            <a:r>
              <a:rPr lang="en-GB" sz="1800" b="1">
                <a:latin typeface="Calibri" pitchFamily="34" charset="0"/>
              </a:rPr>
              <a:t>Directions</a:t>
            </a:r>
            <a:r>
              <a:rPr lang="en-GB" sz="1800">
                <a:latin typeface="Calibri" pitchFamily="34" charset="0"/>
              </a:rPr>
              <a:t> research &amp; marketing</a:t>
            </a:r>
          </a:p>
        </p:txBody>
      </p:sp>
      <p:sp>
        <p:nvSpPr>
          <p:cNvPr id="28675" name="Text Box 9"/>
          <p:cNvSpPr txBox="1">
            <a:spLocks noChangeArrowheads="1"/>
          </p:cNvSpPr>
          <p:nvPr/>
        </p:nvSpPr>
        <p:spPr bwMode="auto">
          <a:xfrm>
            <a:off x="107950" y="931863"/>
            <a:ext cx="6383338" cy="641350"/>
          </a:xfrm>
          <a:prstGeom prst="rect">
            <a:avLst/>
          </a:prstGeom>
          <a:noFill/>
          <a:ln w="9525">
            <a:noFill/>
            <a:miter lim="800000"/>
            <a:headEnd/>
            <a:tailEnd/>
          </a:ln>
        </p:spPr>
        <p:txBody>
          <a:bodyPr>
            <a:spAutoFit/>
          </a:bodyPr>
          <a:lstStyle/>
          <a:p>
            <a:pPr eaLnBrk="0" hangingPunct="0"/>
            <a:r>
              <a:rPr lang="en-GB" sz="1800">
                <a:latin typeface="Calibri" pitchFamily="34" charset="0"/>
              </a:rPr>
              <a:t>Research commissioned by Helen Selby, COI, on behalf of Smokefree Southwest</a:t>
            </a:r>
          </a:p>
        </p:txBody>
      </p:sp>
      <p:sp>
        <p:nvSpPr>
          <p:cNvPr id="28676" name="AutoShape 10"/>
          <p:cNvSpPr>
            <a:spLocks noChangeArrowheads="1"/>
          </p:cNvSpPr>
          <p:nvPr/>
        </p:nvSpPr>
        <p:spPr bwMode="auto">
          <a:xfrm>
            <a:off x="5508625" y="4292600"/>
            <a:ext cx="3527425" cy="1619250"/>
          </a:xfrm>
          <a:prstGeom prst="roundRect">
            <a:avLst>
              <a:gd name="adj" fmla="val 16667"/>
            </a:avLst>
          </a:prstGeom>
          <a:solidFill>
            <a:schemeClr val="tx1"/>
          </a:solidFill>
          <a:ln w="9525">
            <a:noFill/>
            <a:round/>
            <a:headEnd/>
            <a:tailEnd/>
          </a:ln>
        </p:spPr>
        <p:txBody>
          <a:bodyPr wrap="none" anchor="ctr"/>
          <a:lstStyle/>
          <a:p>
            <a:pPr marL="268288" defTabSz="725488" eaLnBrk="0" hangingPunct="0"/>
            <a:endParaRPr lang="en-GB" sz="2800">
              <a:solidFill>
                <a:schemeClr val="bg1"/>
              </a:solidFill>
              <a:latin typeface="Calibri" pitchFamily="34" charset="0"/>
            </a:endParaRPr>
          </a:p>
          <a:p>
            <a:pPr marL="268288" defTabSz="725488" eaLnBrk="0" hangingPunct="0"/>
            <a:r>
              <a:rPr lang="en-GB" sz="2800">
                <a:solidFill>
                  <a:schemeClr val="bg1"/>
                </a:solidFill>
                <a:latin typeface="Calibri" pitchFamily="34" charset="0"/>
              </a:rPr>
              <a:t>Southwest HRT</a:t>
            </a:r>
          </a:p>
          <a:p>
            <a:pPr marL="268288" defTabSz="725488" eaLnBrk="0" hangingPunct="0"/>
            <a:endParaRPr lang="en-GB" sz="1800">
              <a:solidFill>
                <a:schemeClr val="bg1"/>
              </a:solidFill>
              <a:latin typeface="Calibri" pitchFamily="34" charset="0"/>
            </a:endParaRPr>
          </a:p>
          <a:p>
            <a:pPr marL="268288" defTabSz="725488" eaLnBrk="0" hangingPunct="0"/>
            <a:r>
              <a:rPr lang="en-GB" sz="1800">
                <a:solidFill>
                  <a:schemeClr val="bg1"/>
                </a:solidFill>
                <a:latin typeface="Calibri" pitchFamily="34" charset="0"/>
              </a:rPr>
              <a:t>Job No. DL2401</a:t>
            </a:r>
          </a:p>
          <a:p>
            <a:pPr marL="268288" defTabSz="725488" eaLnBrk="0" hangingPunct="0"/>
            <a:r>
              <a:rPr lang="en-GB" sz="1800">
                <a:solidFill>
                  <a:schemeClr val="bg1"/>
                </a:solidFill>
                <a:latin typeface="Calibri" pitchFamily="34" charset="0"/>
              </a:rPr>
              <a:t>March 2010</a:t>
            </a:r>
          </a:p>
          <a:p>
            <a:pPr marL="268288" defTabSz="725488" eaLnBrk="0" hangingPunct="0"/>
            <a:endParaRPr lang="en-GB" sz="1800">
              <a:solidFill>
                <a:srgbClr val="000099"/>
              </a:solidFill>
              <a:latin typeface="Calibri" pitchFamily="34" charset="0"/>
            </a:endParaRPr>
          </a:p>
        </p:txBody>
      </p:sp>
      <p:pic>
        <p:nvPicPr>
          <p:cNvPr id="28677" name="Picture 9"/>
          <p:cNvPicPr>
            <a:picLocks noChangeAspect="1" noChangeArrowheads="1"/>
          </p:cNvPicPr>
          <p:nvPr/>
        </p:nvPicPr>
        <p:blipFill>
          <a:blip r:embed="rId3" cstate="print"/>
          <a:srcRect/>
          <a:stretch>
            <a:fillRect/>
          </a:stretch>
        </p:blipFill>
        <p:spPr bwMode="auto">
          <a:xfrm>
            <a:off x="4786313" y="1571625"/>
            <a:ext cx="4357687" cy="2713038"/>
          </a:xfrm>
          <a:prstGeom prst="rect">
            <a:avLst/>
          </a:prstGeom>
          <a:noFill/>
          <a:ln w="9525">
            <a:noFill/>
            <a:miter lim="800000"/>
            <a:headEnd/>
            <a:tailEnd/>
          </a:ln>
        </p:spPr>
      </p:pic>
      <p:pic>
        <p:nvPicPr>
          <p:cNvPr id="28678" name="Picture 2" descr="See full size image">
            <a:hlinkClick r:id="rId4"/>
          </p:cNvPr>
          <p:cNvPicPr>
            <a:picLocks noChangeAspect="1" noChangeArrowheads="1"/>
          </p:cNvPicPr>
          <p:nvPr/>
        </p:nvPicPr>
        <p:blipFill>
          <a:blip r:embed="rId5" cstate="print"/>
          <a:srcRect/>
          <a:stretch>
            <a:fillRect/>
          </a:stretch>
        </p:blipFill>
        <p:spPr bwMode="auto">
          <a:xfrm>
            <a:off x="214313" y="314325"/>
            <a:ext cx="933450" cy="542925"/>
          </a:xfrm>
          <a:prstGeom prst="rect">
            <a:avLst/>
          </a:prstGeom>
          <a:noFill/>
          <a:ln w="9525">
            <a:noFill/>
            <a:miter lim="800000"/>
            <a:headEnd/>
            <a:tailEnd/>
          </a:ln>
        </p:spPr>
      </p:pic>
      <p:pic>
        <p:nvPicPr>
          <p:cNvPr id="28679" name="Picture 4" descr="http://www.smokefreesouthwest.org.uk/templates/smokefree/images/logo.gif">
            <a:hlinkClick r:id="rId6" tooltip="Click to return to the smokefree homepage"/>
          </p:cNvPr>
          <p:cNvPicPr>
            <a:picLocks noChangeAspect="1" noChangeArrowheads="1"/>
          </p:cNvPicPr>
          <p:nvPr/>
        </p:nvPicPr>
        <p:blipFill>
          <a:blip r:embed="rId7" cstate="print"/>
          <a:srcRect/>
          <a:stretch>
            <a:fillRect/>
          </a:stretch>
        </p:blipFill>
        <p:spPr bwMode="auto">
          <a:xfrm>
            <a:off x="1357313" y="0"/>
            <a:ext cx="2571750" cy="8921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0721" name="Rectangle 4"/>
          <p:cNvSpPr>
            <a:spLocks noChangeArrowheads="1"/>
          </p:cNvSpPr>
          <p:nvPr/>
        </p:nvSpPr>
        <p:spPr bwMode="auto">
          <a:xfrm>
            <a:off x="320675" y="981075"/>
            <a:ext cx="7542213" cy="5489575"/>
          </a:xfrm>
          <a:prstGeom prst="rect">
            <a:avLst/>
          </a:prstGeom>
          <a:noFill/>
          <a:ln w="9525">
            <a:noFill/>
            <a:miter lim="800000"/>
            <a:headEnd/>
            <a:tailEnd/>
          </a:ln>
        </p:spPr>
        <p:txBody>
          <a:bodyPr lIns="104498" tIns="52249" rIns="104498" bIns="52249"/>
          <a:lstStyle/>
          <a:p>
            <a:pPr>
              <a:lnSpc>
                <a:spcPct val="125000"/>
              </a:lnSpc>
              <a:spcBef>
                <a:spcPct val="100000"/>
              </a:spcBef>
            </a:pPr>
            <a:r>
              <a:rPr lang="en-GB" sz="1800" dirty="0">
                <a:latin typeface="Calibri" pitchFamily="34" charset="0"/>
              </a:rPr>
              <a:t>Research Context </a:t>
            </a:r>
            <a:br>
              <a:rPr lang="en-GB" sz="1800" dirty="0">
                <a:latin typeface="Calibri" pitchFamily="34" charset="0"/>
              </a:rPr>
            </a:br>
            <a:r>
              <a:rPr lang="en-GB" sz="1800" dirty="0">
                <a:latin typeface="Calibri" pitchFamily="34" charset="0"/>
              </a:rPr>
              <a:t>Research Objectives</a:t>
            </a:r>
            <a:br>
              <a:rPr lang="en-GB" sz="1800" dirty="0">
                <a:latin typeface="Calibri" pitchFamily="34" charset="0"/>
              </a:rPr>
            </a:br>
            <a:r>
              <a:rPr lang="en-GB" sz="1800" dirty="0">
                <a:latin typeface="Calibri" pitchFamily="34" charset="0"/>
              </a:rPr>
              <a:t>Research Approach                                                                                              Sample</a:t>
            </a:r>
          </a:p>
          <a:p>
            <a:pPr>
              <a:lnSpc>
                <a:spcPct val="125000"/>
              </a:lnSpc>
              <a:spcBef>
                <a:spcPct val="100000"/>
              </a:spcBef>
            </a:pPr>
            <a:r>
              <a:rPr lang="en-GB" sz="1800" b="1" dirty="0">
                <a:latin typeface="Calibri" pitchFamily="34" charset="0"/>
              </a:rPr>
              <a:t>Findings</a:t>
            </a:r>
            <a:r>
              <a:rPr lang="en-GB" sz="1800" dirty="0">
                <a:latin typeface="Calibri" pitchFamily="34" charset="0"/>
              </a:rPr>
              <a:t/>
            </a:r>
            <a:br>
              <a:rPr lang="en-GB" sz="1800" dirty="0">
                <a:latin typeface="Calibri" pitchFamily="34" charset="0"/>
              </a:rPr>
            </a:br>
            <a:r>
              <a:rPr lang="en-GB" sz="1800" dirty="0">
                <a:latin typeface="Calibri" pitchFamily="34" charset="0"/>
              </a:rPr>
              <a:t>Perceptions of HRT</a:t>
            </a:r>
            <a:r>
              <a:rPr lang="en-GB" sz="1600" dirty="0">
                <a:solidFill>
                  <a:schemeClr val="bg2"/>
                </a:solidFill>
                <a:latin typeface="Calibri" pitchFamily="34" charset="0"/>
              </a:rPr>
              <a:t/>
            </a:r>
            <a:br>
              <a:rPr lang="en-GB" sz="1600" dirty="0">
                <a:solidFill>
                  <a:schemeClr val="bg2"/>
                </a:solidFill>
                <a:latin typeface="Calibri" pitchFamily="34" charset="0"/>
              </a:rPr>
            </a:br>
            <a:r>
              <a:rPr lang="en-GB" sz="1800" dirty="0">
                <a:latin typeface="Calibri" pitchFamily="34" charset="0"/>
              </a:rPr>
              <a:t>Usage of HRT</a:t>
            </a:r>
            <a:r>
              <a:rPr lang="en-GB" sz="1600" dirty="0">
                <a:solidFill>
                  <a:schemeClr val="bg2"/>
                </a:solidFill>
                <a:latin typeface="Calibri" pitchFamily="34" charset="0"/>
              </a:rPr>
              <a:t/>
            </a:r>
            <a:br>
              <a:rPr lang="en-GB" sz="1600" dirty="0">
                <a:solidFill>
                  <a:schemeClr val="bg2"/>
                </a:solidFill>
                <a:latin typeface="Calibri" pitchFamily="34" charset="0"/>
              </a:rPr>
            </a:br>
            <a:r>
              <a:rPr lang="en-GB" sz="1800" dirty="0">
                <a:latin typeface="Calibri" pitchFamily="34" charset="0"/>
              </a:rPr>
              <a:t>Rituals of Rolling Up                                                                                           Benefits of HRT (vs. manufactured cigarettes)                                                      Reactions to Proposition Areas</a:t>
            </a:r>
            <a:r>
              <a:rPr lang="en-GB" sz="1600" dirty="0">
                <a:solidFill>
                  <a:schemeClr val="bg2"/>
                </a:solidFill>
                <a:latin typeface="Calibri" pitchFamily="34" charset="0"/>
              </a:rPr>
              <a:t/>
            </a:r>
            <a:br>
              <a:rPr lang="en-GB" sz="1600" dirty="0">
                <a:solidFill>
                  <a:schemeClr val="bg2"/>
                </a:solidFill>
                <a:latin typeface="Calibri" pitchFamily="34" charset="0"/>
              </a:rPr>
            </a:br>
            <a:r>
              <a:rPr lang="en-GB" sz="1800" dirty="0">
                <a:latin typeface="Calibri" pitchFamily="34" charset="0"/>
              </a:rPr>
              <a:t>Direction</a:t>
            </a:r>
          </a:p>
          <a:p>
            <a:pPr>
              <a:lnSpc>
                <a:spcPct val="125000"/>
              </a:lnSpc>
              <a:spcBef>
                <a:spcPct val="100000"/>
              </a:spcBef>
            </a:pPr>
            <a:r>
              <a:rPr lang="en-GB" sz="1800" dirty="0">
                <a:latin typeface="Calibri" pitchFamily="34" charset="0"/>
              </a:rPr>
              <a:t>Appendix (Proposition Areas &amp; Messages tested</a:t>
            </a:r>
            <a:r>
              <a:rPr lang="en-GB" sz="1800" dirty="0" smtClean="0">
                <a:latin typeface="Calibri" pitchFamily="34" charset="0"/>
              </a:rPr>
              <a:t>)			   Appendix (Summary of Final Sample)</a:t>
            </a:r>
            <a:r>
              <a:rPr lang="en-GB" sz="1800" dirty="0">
                <a:latin typeface="Calibri" pitchFamily="34" charset="0"/>
              </a:rPr>
              <a:t/>
            </a:r>
            <a:br>
              <a:rPr lang="en-GB" sz="1800" dirty="0">
                <a:latin typeface="Calibri" pitchFamily="34" charset="0"/>
              </a:rPr>
            </a:br>
            <a:endParaRPr lang="en-GB" sz="1800" dirty="0">
              <a:latin typeface="Calibri" pitchFamily="34" charset="0"/>
            </a:endParaRPr>
          </a:p>
        </p:txBody>
      </p:sp>
      <p:sp>
        <p:nvSpPr>
          <p:cNvPr id="30722" name="Rectangle 5"/>
          <p:cNvSpPr>
            <a:spLocks noChangeArrowheads="1"/>
          </p:cNvSpPr>
          <p:nvPr/>
        </p:nvSpPr>
        <p:spPr bwMode="auto">
          <a:xfrm>
            <a:off x="303213" y="161925"/>
            <a:ext cx="8229600" cy="396875"/>
          </a:xfrm>
          <a:prstGeom prst="rect">
            <a:avLst/>
          </a:prstGeom>
          <a:noFill/>
          <a:ln w="9525">
            <a:noFill/>
            <a:miter lim="800000"/>
            <a:headEnd/>
            <a:tailEnd/>
          </a:ln>
        </p:spPr>
        <p:txBody>
          <a:bodyPr anchor="ctr">
            <a:spAutoFit/>
          </a:bodyPr>
          <a:lstStyle/>
          <a:p>
            <a:r>
              <a:rPr lang="en-GB" sz="2000">
                <a:latin typeface="Calibri" pitchFamily="34" charset="0"/>
              </a:rPr>
              <a:t>Contents</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4"/>
          <p:cNvSpPr>
            <a:spLocks noChangeArrowheads="1"/>
          </p:cNvSpPr>
          <p:nvPr/>
        </p:nvSpPr>
        <p:spPr bwMode="auto">
          <a:xfrm>
            <a:off x="303213" y="161925"/>
            <a:ext cx="8229600" cy="396875"/>
          </a:xfrm>
          <a:prstGeom prst="rect">
            <a:avLst/>
          </a:prstGeom>
          <a:noFill/>
          <a:ln w="9525">
            <a:noFill/>
            <a:miter lim="800000"/>
            <a:headEnd/>
            <a:tailEnd/>
          </a:ln>
        </p:spPr>
        <p:txBody>
          <a:bodyPr anchor="ctr">
            <a:spAutoFit/>
          </a:bodyPr>
          <a:lstStyle/>
          <a:p>
            <a:r>
              <a:rPr lang="en-GB" sz="2000">
                <a:latin typeface="Calibri" pitchFamily="34" charset="0"/>
              </a:rPr>
              <a:t>Research Context</a:t>
            </a:r>
          </a:p>
        </p:txBody>
      </p:sp>
      <p:sp>
        <p:nvSpPr>
          <p:cNvPr id="32770" name="Rounded Rectangle 3"/>
          <p:cNvSpPr>
            <a:spLocks noChangeArrowheads="1"/>
          </p:cNvSpPr>
          <p:nvPr/>
        </p:nvSpPr>
        <p:spPr bwMode="auto">
          <a:xfrm>
            <a:off x="214313" y="928688"/>
            <a:ext cx="8715375" cy="5143500"/>
          </a:xfrm>
          <a:prstGeom prst="roundRect">
            <a:avLst>
              <a:gd name="adj" fmla="val 16667"/>
            </a:avLst>
          </a:prstGeom>
          <a:solidFill>
            <a:srgbClr val="FFFF00"/>
          </a:solidFill>
          <a:ln w="9525" algn="ctr">
            <a:noFill/>
            <a:round/>
            <a:headEnd/>
            <a:tailEnd/>
          </a:ln>
        </p:spPr>
        <p:txBody>
          <a:bodyPr/>
          <a:lstStyle/>
          <a:p>
            <a:pPr algn="just"/>
            <a:r>
              <a:rPr lang="en-GB" sz="1600">
                <a:latin typeface="Calibri" pitchFamily="34" charset="0"/>
              </a:rPr>
              <a:t>Smokefree South West was launched in 2009.  Its stated aims are to work with key partners at a local, regional and national level essentially to reduce the prevalence and uptake of smoking.  </a:t>
            </a:r>
          </a:p>
          <a:p>
            <a:pPr algn="just"/>
            <a:endParaRPr lang="en-GB" sz="1600">
              <a:latin typeface="Calibri" pitchFamily="34" charset="0"/>
            </a:endParaRPr>
          </a:p>
          <a:p>
            <a:pPr algn="just"/>
            <a:r>
              <a:rPr lang="en-GB" sz="1600">
                <a:latin typeface="Calibri" pitchFamily="34" charset="0"/>
              </a:rPr>
              <a:t>There are around one million people who smoke in the South West and smoking accounts for 9,000 premature deaths a year.  Nationally, an estimated 1 in 4 smokers (35% of male smokers) smoke ‘mainly’ hand rolled cigarettes. The incidence of using hand rolled tobacco (HRT) has been increasing since 2003; it is believed that the primary reason for this is price, which has been heightened by the recession.  HRT bought legitimately is cheaper than buying manufactured cigarettes, moreover research in other regions has identified that much HRT sold is illegitimate, which makes the product cheaper still.</a:t>
            </a:r>
          </a:p>
          <a:p>
            <a:pPr algn="just"/>
            <a:r>
              <a:rPr lang="en-GB" sz="1600">
                <a:latin typeface="Calibri" pitchFamily="34" charset="0"/>
              </a:rPr>
              <a:t> </a:t>
            </a:r>
          </a:p>
          <a:p>
            <a:pPr algn="just"/>
            <a:r>
              <a:rPr lang="en-GB" sz="1600">
                <a:latin typeface="Calibri" pitchFamily="34" charset="0"/>
              </a:rPr>
              <a:t>Although HRT data in the South West was not available at the time of the research, there is no reason to believe that incidence will be lower than the national average, and a number of reasons to believe it may be higher: poor populations, rural populations, and a high percentage of younger smokers. </a:t>
            </a:r>
          </a:p>
          <a:p>
            <a:pPr algn="just"/>
            <a:endParaRPr lang="en-GB" sz="1600">
              <a:latin typeface="Calibri" pitchFamily="34" charset="0"/>
            </a:endParaRPr>
          </a:p>
          <a:p>
            <a:pPr algn="just"/>
            <a:r>
              <a:rPr lang="en-GB" sz="1600">
                <a:latin typeface="Calibri" pitchFamily="34" charset="0"/>
              </a:rPr>
              <a:t>Smokefree South West wish to commission research to explore smokers’ experience of and beliefs about using HRT, in order to </a:t>
            </a:r>
            <a:r>
              <a:rPr lang="en-GB" sz="1600" b="1">
                <a:latin typeface="Calibri" pitchFamily="34" charset="0"/>
              </a:rPr>
              <a:t>identify a strategy to undermine HRT use and prompt quit attempts.  </a:t>
            </a:r>
          </a:p>
          <a:p>
            <a:pPr algn="just"/>
            <a:endParaRPr lang="en-GB" sz="1600">
              <a:latin typeface="Calibri" pitchFamily="34" charset="0"/>
            </a:endParaRPr>
          </a:p>
          <a:p>
            <a:pPr algn="just"/>
            <a:endParaRPr lang="en-GB" sz="1800"/>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14313" y="642938"/>
            <a:ext cx="8715375" cy="1143000"/>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Calibri" pitchFamily="34" charset="0"/>
            </a:endParaRPr>
          </a:p>
        </p:txBody>
      </p:sp>
      <p:sp>
        <p:nvSpPr>
          <p:cNvPr id="34818" name="Rectangle 3"/>
          <p:cNvSpPr>
            <a:spLocks noChangeArrowheads="1"/>
          </p:cNvSpPr>
          <p:nvPr/>
        </p:nvSpPr>
        <p:spPr bwMode="auto">
          <a:xfrm>
            <a:off x="303213" y="161925"/>
            <a:ext cx="8229600" cy="396875"/>
          </a:xfrm>
          <a:prstGeom prst="rect">
            <a:avLst/>
          </a:prstGeom>
          <a:noFill/>
          <a:ln w="9525">
            <a:noFill/>
            <a:miter lim="800000"/>
            <a:headEnd/>
            <a:tailEnd/>
          </a:ln>
        </p:spPr>
        <p:txBody>
          <a:bodyPr anchor="ctr">
            <a:spAutoFit/>
          </a:bodyPr>
          <a:lstStyle/>
          <a:p>
            <a:r>
              <a:rPr lang="en-GB" sz="2000">
                <a:latin typeface="Calibri" pitchFamily="34" charset="0"/>
              </a:rPr>
              <a:t>Research Objectives</a:t>
            </a:r>
          </a:p>
        </p:txBody>
      </p:sp>
      <p:sp>
        <p:nvSpPr>
          <p:cNvPr id="34819" name="Content Placeholder 2"/>
          <p:cNvSpPr>
            <a:spLocks noGrp="1"/>
          </p:cNvSpPr>
          <p:nvPr>
            <p:ph idx="1"/>
          </p:nvPr>
        </p:nvSpPr>
        <p:spPr>
          <a:xfrm>
            <a:off x="303213" y="2000250"/>
            <a:ext cx="8589962" cy="2286000"/>
          </a:xfrm>
        </p:spPr>
        <p:txBody>
          <a:bodyPr/>
          <a:lstStyle/>
          <a:p>
            <a:pPr eaLnBrk="1" hangingPunct="1">
              <a:buFontTx/>
              <a:buNone/>
            </a:pPr>
            <a:endParaRPr lang="en-GB" sz="2000" b="1" smtClean="0"/>
          </a:p>
          <a:p>
            <a:pPr eaLnBrk="1" hangingPunct="1">
              <a:buFontTx/>
              <a:buNone/>
            </a:pPr>
            <a:r>
              <a:rPr lang="en-GB" sz="2000" b="1" smtClean="0"/>
              <a:t>OVERALL BUSINESS OBJECTIVE</a:t>
            </a:r>
          </a:p>
          <a:p>
            <a:pPr eaLnBrk="1" hangingPunct="1"/>
            <a:r>
              <a:rPr lang="en-GB" sz="2000" smtClean="0"/>
              <a:t>Identify a strategy to undermine HRT  use and prompt quit attempts</a:t>
            </a:r>
          </a:p>
          <a:p>
            <a:pPr eaLnBrk="1" hangingPunct="1">
              <a:buFontTx/>
              <a:buNone/>
            </a:pPr>
            <a:r>
              <a:rPr lang="en-GB" sz="2000" b="1" smtClean="0"/>
              <a:t>PRIMARY RESEARCH OBJECTIVES</a:t>
            </a:r>
          </a:p>
          <a:p>
            <a:pPr eaLnBrk="1" hangingPunct="1"/>
            <a:r>
              <a:rPr lang="en-GB" sz="2000" b="1" smtClean="0"/>
              <a:t>Explore perceptions of HRT </a:t>
            </a:r>
            <a:r>
              <a:rPr lang="en-GB" sz="2000" smtClean="0"/>
              <a:t>in terms of language, imagery and associations (vs. manufactured cigarettes)</a:t>
            </a:r>
          </a:p>
          <a:p>
            <a:pPr eaLnBrk="1" hangingPunct="1"/>
            <a:r>
              <a:rPr lang="en-GB" sz="2000" b="1" smtClean="0"/>
              <a:t>Explore usage of HRT </a:t>
            </a:r>
            <a:r>
              <a:rPr lang="en-GB" sz="2000" smtClean="0"/>
              <a:t>in terms of reasons for usage, benefits/drawbacks, brands used, rituals and habits</a:t>
            </a:r>
            <a:r>
              <a:rPr lang="en-GB" sz="2000" b="1" smtClean="0"/>
              <a:t> </a:t>
            </a:r>
            <a:r>
              <a:rPr lang="en-GB" sz="2000" smtClean="0"/>
              <a:t>(vs. manufactured cigarettes)</a:t>
            </a:r>
          </a:p>
          <a:p>
            <a:pPr eaLnBrk="1" hangingPunct="1">
              <a:buFontTx/>
              <a:buNone/>
            </a:pPr>
            <a:r>
              <a:rPr lang="en-GB" sz="2000" b="1" smtClean="0"/>
              <a:t>SECONDARY RESEARCH OBJECTIVES</a:t>
            </a:r>
          </a:p>
          <a:p>
            <a:pPr eaLnBrk="1" hangingPunct="1">
              <a:spcBef>
                <a:spcPct val="0"/>
              </a:spcBef>
              <a:spcAft>
                <a:spcPct val="0"/>
              </a:spcAft>
            </a:pPr>
            <a:r>
              <a:rPr lang="en-GB" sz="2000" b="1" smtClean="0"/>
              <a:t>Evaluate and develop possible proposition areas</a:t>
            </a:r>
          </a:p>
          <a:p>
            <a:pPr eaLnBrk="1" hangingPunct="1">
              <a:spcBef>
                <a:spcPct val="0"/>
              </a:spcBef>
              <a:spcAft>
                <a:spcPct val="0"/>
              </a:spcAft>
              <a:buFontTx/>
              <a:buNone/>
            </a:pPr>
            <a:endParaRPr lang="en-GB" sz="2000" smtClean="0"/>
          </a:p>
          <a:p>
            <a:pPr eaLnBrk="1" hangingPunct="1">
              <a:spcBef>
                <a:spcPct val="0"/>
              </a:spcBef>
              <a:spcAft>
                <a:spcPct val="0"/>
              </a:spcAft>
            </a:pPr>
            <a:r>
              <a:rPr lang="en-GB" sz="2000" b="1" smtClean="0"/>
              <a:t>Identify any that have the potential to prompt HRT users to stop smoking             </a:t>
            </a:r>
            <a:r>
              <a:rPr lang="en-GB" sz="2000" smtClean="0"/>
              <a:t>(rather than revert to using manufactured cigarettes)   </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3"/>
          <p:cNvSpPr>
            <a:spLocks noChangeArrowheads="1"/>
          </p:cNvSpPr>
          <p:nvPr/>
        </p:nvSpPr>
        <p:spPr bwMode="auto">
          <a:xfrm>
            <a:off x="303213" y="161925"/>
            <a:ext cx="8229600" cy="396875"/>
          </a:xfrm>
          <a:prstGeom prst="rect">
            <a:avLst/>
          </a:prstGeom>
          <a:noFill/>
          <a:ln w="9525">
            <a:noFill/>
            <a:miter lim="800000"/>
            <a:headEnd/>
            <a:tailEnd/>
          </a:ln>
        </p:spPr>
        <p:txBody>
          <a:bodyPr anchor="ctr">
            <a:spAutoFit/>
          </a:bodyPr>
          <a:lstStyle/>
          <a:p>
            <a:r>
              <a:rPr lang="en-GB" sz="2000">
                <a:latin typeface="Calibri" pitchFamily="34" charset="0"/>
              </a:rPr>
              <a:t>Research Approach</a:t>
            </a:r>
          </a:p>
        </p:txBody>
      </p:sp>
      <p:sp>
        <p:nvSpPr>
          <p:cNvPr id="3" name="Rectangle 17"/>
          <p:cNvSpPr>
            <a:spLocks noChangeArrowheads="1"/>
          </p:cNvSpPr>
          <p:nvPr/>
        </p:nvSpPr>
        <p:spPr bwMode="auto">
          <a:xfrm>
            <a:off x="7000875" y="2214563"/>
            <a:ext cx="1785938" cy="2643187"/>
          </a:xfrm>
          <a:prstGeom prst="rect">
            <a:avLst/>
          </a:prstGeom>
          <a:solidFill>
            <a:schemeClr val="bg1">
              <a:lumMod val="65000"/>
            </a:schemeClr>
          </a:solidFill>
          <a:ln w="9525" algn="ctr">
            <a:noFill/>
            <a:round/>
            <a:headEnd/>
            <a:tailEnd/>
          </a:ln>
        </p:spPr>
        <p:txBody>
          <a:bodyPr/>
          <a:lstStyle/>
          <a:p>
            <a:pPr>
              <a:defRPr/>
            </a:pPr>
            <a:r>
              <a:rPr lang="en-GB" sz="2000" b="1" dirty="0">
                <a:solidFill>
                  <a:srgbClr val="000000"/>
                </a:solidFill>
                <a:latin typeface="Calibri" pitchFamily="34" charset="0"/>
              </a:rPr>
              <a:t>FOLLOW-UP</a:t>
            </a:r>
          </a:p>
          <a:p>
            <a:pPr>
              <a:defRPr/>
            </a:pPr>
            <a:r>
              <a:rPr lang="en-GB" sz="2000" b="1" dirty="0">
                <a:solidFill>
                  <a:srgbClr val="000000"/>
                </a:solidFill>
                <a:latin typeface="Calibri" pitchFamily="34" charset="0"/>
              </a:rPr>
              <a:t>CALL BACKS</a:t>
            </a:r>
          </a:p>
          <a:p>
            <a:pPr>
              <a:defRPr/>
            </a:pPr>
            <a:r>
              <a:rPr lang="en-GB" sz="1600" dirty="0">
                <a:solidFill>
                  <a:srgbClr val="000000"/>
                </a:solidFill>
                <a:latin typeface="Calibri" pitchFamily="34" charset="0"/>
              </a:rPr>
              <a:t>Checking resonance of propositions and potential for behaviour change</a:t>
            </a:r>
          </a:p>
          <a:p>
            <a:pPr>
              <a:defRPr/>
            </a:pPr>
            <a:endParaRPr lang="en-GB" sz="2000" b="1" dirty="0">
              <a:solidFill>
                <a:srgbClr val="000000"/>
              </a:solidFill>
              <a:latin typeface="Calibri" pitchFamily="34" charset="0"/>
            </a:endParaRPr>
          </a:p>
        </p:txBody>
      </p:sp>
      <p:sp>
        <p:nvSpPr>
          <p:cNvPr id="36867" name="Rectangle 15"/>
          <p:cNvSpPr>
            <a:spLocks noChangeArrowheads="1"/>
          </p:cNvSpPr>
          <p:nvPr/>
        </p:nvSpPr>
        <p:spPr bwMode="auto">
          <a:xfrm>
            <a:off x="285750" y="2214563"/>
            <a:ext cx="1428750" cy="2643187"/>
          </a:xfrm>
          <a:prstGeom prst="rect">
            <a:avLst/>
          </a:prstGeom>
          <a:solidFill>
            <a:srgbClr val="FFFF00"/>
          </a:solidFill>
          <a:ln w="9525" algn="ctr">
            <a:noFill/>
            <a:round/>
            <a:headEnd/>
            <a:tailEnd/>
          </a:ln>
        </p:spPr>
        <p:txBody>
          <a:bodyPr/>
          <a:lstStyle/>
          <a:p>
            <a:r>
              <a:rPr lang="en-GB" sz="2000" b="1">
                <a:solidFill>
                  <a:srgbClr val="000000"/>
                </a:solidFill>
                <a:latin typeface="Calibri" pitchFamily="34" charset="0"/>
              </a:rPr>
              <a:t>PRE-TASK</a:t>
            </a:r>
          </a:p>
          <a:p>
            <a:endParaRPr lang="en-GB" sz="2000" b="1">
              <a:solidFill>
                <a:srgbClr val="000000"/>
              </a:solidFill>
              <a:latin typeface="Calibri" pitchFamily="34" charset="0"/>
            </a:endParaRPr>
          </a:p>
          <a:p>
            <a:r>
              <a:rPr lang="en-GB" sz="1600">
                <a:solidFill>
                  <a:srgbClr val="000000"/>
                </a:solidFill>
                <a:latin typeface="Calibri" pitchFamily="34" charset="0"/>
              </a:rPr>
              <a:t>Personal in-depth account of views and behaviours in relation to HRT</a:t>
            </a:r>
            <a:endParaRPr lang="en-GB">
              <a:solidFill>
                <a:srgbClr val="000000"/>
              </a:solidFill>
              <a:latin typeface="Calibri" pitchFamily="34" charset="0"/>
            </a:endParaRPr>
          </a:p>
          <a:p>
            <a:endParaRPr lang="en-GB" sz="2000" b="1">
              <a:solidFill>
                <a:srgbClr val="000000"/>
              </a:solidFill>
              <a:latin typeface="Calibri" pitchFamily="34" charset="0"/>
            </a:endParaRPr>
          </a:p>
          <a:p>
            <a:endParaRPr lang="en-GB" sz="2000" b="1">
              <a:solidFill>
                <a:srgbClr val="000000"/>
              </a:solidFill>
              <a:latin typeface="Calibri" pitchFamily="34" charset="0"/>
            </a:endParaRPr>
          </a:p>
          <a:p>
            <a:endParaRPr lang="en-GB" sz="2000" b="1">
              <a:solidFill>
                <a:srgbClr val="000000"/>
              </a:solidFill>
              <a:latin typeface="Calibri" pitchFamily="34" charset="0"/>
            </a:endParaRPr>
          </a:p>
        </p:txBody>
      </p:sp>
      <p:sp>
        <p:nvSpPr>
          <p:cNvPr id="36868" name="AutoShape 4"/>
          <p:cNvSpPr>
            <a:spLocks noChangeArrowheads="1"/>
          </p:cNvSpPr>
          <p:nvPr/>
        </p:nvSpPr>
        <p:spPr bwMode="auto">
          <a:xfrm>
            <a:off x="357188" y="1214438"/>
            <a:ext cx="8501062" cy="792162"/>
          </a:xfrm>
          <a:prstGeom prst="rightArrow">
            <a:avLst>
              <a:gd name="adj1" fmla="val 50000"/>
              <a:gd name="adj2" fmla="val 254525"/>
            </a:avLst>
          </a:prstGeom>
          <a:solidFill>
            <a:schemeClr val="tx2"/>
          </a:solidFill>
          <a:ln w="9525">
            <a:noFill/>
            <a:miter lim="800000"/>
            <a:headEnd/>
            <a:tailEnd/>
          </a:ln>
        </p:spPr>
        <p:txBody>
          <a:bodyPr wrap="none" anchor="ctr"/>
          <a:lstStyle/>
          <a:p>
            <a:r>
              <a:rPr lang="en-GB" i="1">
                <a:solidFill>
                  <a:srgbClr val="FFFFFF"/>
                </a:solidFill>
                <a:latin typeface="Calibri" pitchFamily="34" charset="0"/>
              </a:rPr>
              <a:t>Understanding  attitudes/behaviours		      Developing communications to encourage quitting</a:t>
            </a:r>
          </a:p>
        </p:txBody>
      </p:sp>
      <p:sp>
        <p:nvSpPr>
          <p:cNvPr id="36869" name="Rectangle 16"/>
          <p:cNvSpPr>
            <a:spLocks noChangeArrowheads="1"/>
          </p:cNvSpPr>
          <p:nvPr/>
        </p:nvSpPr>
        <p:spPr bwMode="auto">
          <a:xfrm>
            <a:off x="1857375" y="2214563"/>
            <a:ext cx="5000625" cy="2643187"/>
          </a:xfrm>
          <a:prstGeom prst="rect">
            <a:avLst/>
          </a:prstGeom>
          <a:solidFill>
            <a:schemeClr val="tx1"/>
          </a:solidFill>
          <a:ln w="9525" algn="ctr">
            <a:noFill/>
            <a:round/>
            <a:headEnd/>
            <a:tailEnd/>
          </a:ln>
        </p:spPr>
        <p:txBody>
          <a:bodyPr/>
          <a:lstStyle/>
          <a:p>
            <a:r>
              <a:rPr lang="en-GB" sz="2000" b="1">
                <a:solidFill>
                  <a:srgbClr val="FFFFFF"/>
                </a:solidFill>
                <a:latin typeface="Calibri" pitchFamily="34" charset="0"/>
              </a:rPr>
              <a:t>CONSUMER WORKSHOPS/DEPTHS</a:t>
            </a:r>
          </a:p>
          <a:p>
            <a:endParaRPr lang="en-GB" sz="2000" b="1">
              <a:solidFill>
                <a:srgbClr val="FFFFFF"/>
              </a:solidFill>
              <a:latin typeface="Calibri" pitchFamily="34" charset="0"/>
            </a:endParaRPr>
          </a:p>
          <a:p>
            <a:r>
              <a:rPr lang="en-GB" sz="1600">
                <a:solidFill>
                  <a:srgbClr val="FFFFFF"/>
                </a:solidFill>
                <a:latin typeface="Calibri" pitchFamily="34" charset="0"/>
              </a:rPr>
              <a:t>Further exploration of perceptions and behaviour via discussion and debate, as well as enabling techniques</a:t>
            </a:r>
          </a:p>
          <a:p>
            <a:endParaRPr lang="en-GB" sz="1600">
              <a:solidFill>
                <a:srgbClr val="FFFFFF"/>
              </a:solidFill>
              <a:latin typeface="Calibri" pitchFamily="34" charset="0"/>
            </a:endParaRPr>
          </a:p>
          <a:p>
            <a:r>
              <a:rPr lang="en-GB" sz="1600">
                <a:solidFill>
                  <a:srgbClr val="FFFFFF"/>
                </a:solidFill>
                <a:latin typeface="Calibri" pitchFamily="34" charset="0"/>
              </a:rPr>
              <a:t>In-depth evaluation and development of propositions using creative techniques</a:t>
            </a:r>
          </a:p>
          <a:p>
            <a:endParaRPr lang="en-GB" sz="1600">
              <a:solidFill>
                <a:srgbClr val="FFFFFF"/>
              </a:solidFill>
              <a:latin typeface="Calibri" pitchFamily="34" charset="0"/>
            </a:endParaRPr>
          </a:p>
          <a:p>
            <a:r>
              <a:rPr lang="en-GB" sz="1600">
                <a:solidFill>
                  <a:srgbClr val="FFFFFF"/>
                </a:solidFill>
                <a:latin typeface="Calibri" pitchFamily="34" charset="0"/>
              </a:rPr>
              <a:t>Iterative process to build on learnings and develop proposition areas/messages fully</a:t>
            </a:r>
          </a:p>
          <a:p>
            <a:endParaRPr lang="en-GB" sz="2000" b="1">
              <a:solidFill>
                <a:srgbClr val="FFFFFF"/>
              </a:solidFill>
              <a:latin typeface="Calibri" pitchFamily="34" charset="0"/>
            </a:endParaRPr>
          </a:p>
          <a:p>
            <a:endParaRPr lang="en-GB" sz="2000" b="1">
              <a:solidFill>
                <a:srgbClr val="FFFFFF"/>
              </a:solidFill>
              <a:latin typeface="Calibri" pitchFamily="34" charset="0"/>
            </a:endParaRPr>
          </a:p>
        </p:txBody>
      </p:sp>
      <p:sp>
        <p:nvSpPr>
          <p:cNvPr id="36870" name="TextBox 6"/>
          <p:cNvSpPr txBox="1">
            <a:spLocks noChangeArrowheads="1"/>
          </p:cNvSpPr>
          <p:nvPr/>
        </p:nvSpPr>
        <p:spPr bwMode="auto">
          <a:xfrm>
            <a:off x="357188" y="714375"/>
            <a:ext cx="5997575" cy="400050"/>
          </a:xfrm>
          <a:prstGeom prst="rect">
            <a:avLst/>
          </a:prstGeom>
          <a:noFill/>
          <a:ln w="9525">
            <a:noFill/>
            <a:miter lim="800000"/>
            <a:headEnd/>
            <a:tailEnd/>
          </a:ln>
        </p:spPr>
        <p:txBody>
          <a:bodyPr wrap="none">
            <a:spAutoFit/>
          </a:bodyPr>
          <a:lstStyle/>
          <a:p>
            <a:r>
              <a:rPr lang="en-GB" sz="2000">
                <a:latin typeface="Calibri" pitchFamily="34" charset="0"/>
              </a:rPr>
              <a:t>A staged approach was required to meet the objectives:</a:t>
            </a:r>
          </a:p>
        </p:txBody>
      </p:sp>
      <p:sp>
        <p:nvSpPr>
          <p:cNvPr id="8" name="Rectangle 15"/>
          <p:cNvSpPr>
            <a:spLocks noChangeArrowheads="1"/>
          </p:cNvSpPr>
          <p:nvPr/>
        </p:nvSpPr>
        <p:spPr bwMode="auto">
          <a:xfrm>
            <a:off x="285750" y="5000625"/>
            <a:ext cx="8501063" cy="1214438"/>
          </a:xfrm>
          <a:prstGeom prst="rect">
            <a:avLst/>
          </a:prstGeom>
          <a:solidFill>
            <a:schemeClr val="bg1">
              <a:lumMod val="95000"/>
            </a:schemeClr>
          </a:solidFill>
          <a:ln w="9525" algn="ctr">
            <a:noFill/>
            <a:round/>
            <a:headEnd/>
            <a:tailEnd/>
          </a:ln>
        </p:spPr>
        <p:txBody>
          <a:bodyPr/>
          <a:lstStyle/>
          <a:p>
            <a:pPr>
              <a:defRPr/>
            </a:pPr>
            <a:r>
              <a:rPr lang="en-GB" sz="2000" b="1" dirty="0">
                <a:solidFill>
                  <a:srgbClr val="000000"/>
                </a:solidFill>
                <a:latin typeface="Calibri" pitchFamily="34" charset="0"/>
              </a:rPr>
              <a:t>CLIENT ENGAGEMENT</a:t>
            </a:r>
          </a:p>
          <a:p>
            <a:pPr>
              <a:defRPr/>
            </a:pPr>
            <a:endParaRPr lang="en-GB" sz="2000" b="1" dirty="0">
              <a:solidFill>
                <a:srgbClr val="000000"/>
              </a:solidFill>
              <a:latin typeface="Calibri" pitchFamily="34" charset="0"/>
            </a:endParaRPr>
          </a:p>
          <a:p>
            <a:pPr>
              <a:defRPr/>
            </a:pPr>
            <a:r>
              <a:rPr lang="en-GB" sz="1600" b="1" dirty="0">
                <a:solidFill>
                  <a:srgbClr val="000000"/>
                </a:solidFill>
                <a:latin typeface="Calibri" pitchFamily="34" charset="0"/>
              </a:rPr>
              <a:t>Initial workshop </a:t>
            </a:r>
            <a:r>
              <a:rPr lang="en-GB" sz="1600" dirty="0">
                <a:solidFill>
                  <a:srgbClr val="000000"/>
                </a:solidFill>
                <a:latin typeface="Calibri" pitchFamily="34" charset="0"/>
              </a:rPr>
              <a:t>to immerse team in R&amp;M workers’ attitudes to smoking and develop messages</a:t>
            </a:r>
          </a:p>
          <a:p>
            <a:pPr>
              <a:defRPr/>
            </a:pPr>
            <a:r>
              <a:rPr lang="en-GB" sz="1600" b="1" dirty="0">
                <a:solidFill>
                  <a:srgbClr val="000000"/>
                </a:solidFill>
                <a:latin typeface="Calibri" pitchFamily="34" charset="0"/>
              </a:rPr>
              <a:t>Interim feedback</a:t>
            </a:r>
            <a:r>
              <a:rPr lang="en-GB" sz="1600" dirty="0">
                <a:solidFill>
                  <a:srgbClr val="000000"/>
                </a:solidFill>
                <a:latin typeface="Calibri" pitchFamily="34" charset="0"/>
              </a:rPr>
              <a:t> to keep client updated on outputs and develop proposition areas further</a:t>
            </a:r>
            <a:endParaRPr lang="en-GB" dirty="0">
              <a:solidFill>
                <a:srgbClr val="000000"/>
              </a:solidFill>
              <a:latin typeface="Calibri" pitchFamily="34" charset="0"/>
            </a:endParaRPr>
          </a:p>
          <a:p>
            <a:pPr>
              <a:defRPr/>
            </a:pPr>
            <a:endParaRPr lang="en-GB" sz="2000" b="1" dirty="0">
              <a:solidFill>
                <a:srgbClr val="000000"/>
              </a:solidFill>
              <a:latin typeface="Calibri" pitchFamily="34" charset="0"/>
            </a:endParaRPr>
          </a:p>
          <a:p>
            <a:pPr>
              <a:defRPr/>
            </a:pPr>
            <a:endParaRPr lang="en-GB" sz="2000" b="1" dirty="0">
              <a:solidFill>
                <a:srgbClr val="000000"/>
              </a:solidFill>
              <a:latin typeface="Calibri" pitchFamily="34" charset="0"/>
            </a:endParaRPr>
          </a:p>
          <a:p>
            <a:pPr>
              <a:defRPr/>
            </a:pPr>
            <a:endParaRPr lang="en-GB" sz="2000" b="1" dirty="0">
              <a:solidFill>
                <a:srgbClr val="000000"/>
              </a:solidFill>
              <a:latin typeface="Calibri" pitchFamily="34" charset="0"/>
            </a:endParaRP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ChangeArrowheads="1"/>
          </p:cNvSpPr>
          <p:nvPr/>
        </p:nvSpPr>
        <p:spPr bwMode="auto">
          <a:xfrm>
            <a:off x="250825" y="71438"/>
            <a:ext cx="8229600" cy="396875"/>
          </a:xfrm>
          <a:prstGeom prst="rect">
            <a:avLst/>
          </a:prstGeom>
          <a:noFill/>
          <a:ln w="9525">
            <a:noFill/>
            <a:miter lim="800000"/>
            <a:headEnd/>
            <a:tailEnd/>
          </a:ln>
        </p:spPr>
        <p:txBody>
          <a:bodyPr anchor="ctr">
            <a:spAutoFit/>
          </a:bodyPr>
          <a:lstStyle/>
          <a:p>
            <a:r>
              <a:rPr lang="en-GB" sz="2000">
                <a:latin typeface="Calibri" pitchFamily="34" charset="0"/>
              </a:rPr>
              <a:t>Sample</a:t>
            </a:r>
          </a:p>
        </p:txBody>
      </p:sp>
      <p:sp>
        <p:nvSpPr>
          <p:cNvPr id="58397" name="Text Box 29"/>
          <p:cNvSpPr txBox="1">
            <a:spLocks noChangeArrowheads="1"/>
          </p:cNvSpPr>
          <p:nvPr/>
        </p:nvSpPr>
        <p:spPr bwMode="auto">
          <a:xfrm>
            <a:off x="71438" y="6081713"/>
            <a:ext cx="7572375" cy="1054100"/>
          </a:xfrm>
          <a:prstGeom prst="rect">
            <a:avLst/>
          </a:prstGeom>
          <a:noFill/>
          <a:ln w="9525">
            <a:noFill/>
            <a:miter lim="800000"/>
            <a:headEnd/>
            <a:tailEnd/>
          </a:ln>
        </p:spPr>
        <p:txBody>
          <a:bodyPr>
            <a:spAutoFit/>
          </a:bodyPr>
          <a:lstStyle/>
          <a:p>
            <a:pPr eaLnBrk="0" hangingPunct="0">
              <a:spcBef>
                <a:spcPct val="50000"/>
              </a:spcBef>
            </a:pPr>
            <a:r>
              <a:rPr lang="en-GB" sz="1800" b="1">
                <a:latin typeface="Calibri" pitchFamily="34" charset="0"/>
              </a:rPr>
              <a:t>Research conducted during March 2010, in 6 Southwest PCTs (Bournemouth, Bridport, Bristol,  Camborne/Redruth, Plymouth, Salisbury)</a:t>
            </a:r>
          </a:p>
          <a:p>
            <a:pPr eaLnBrk="0" hangingPunct="0">
              <a:spcBef>
                <a:spcPct val="50000"/>
              </a:spcBef>
              <a:buFont typeface="Arial" charset="0"/>
              <a:buChar char="•"/>
            </a:pPr>
            <a:endParaRPr lang="en-GB" sz="1800" b="1">
              <a:latin typeface="Calibri" pitchFamily="34" charset="0"/>
            </a:endParaRPr>
          </a:p>
        </p:txBody>
      </p:sp>
      <p:sp>
        <p:nvSpPr>
          <p:cNvPr id="33" name="Rounded Rectangle 32"/>
          <p:cNvSpPr/>
          <p:nvPr/>
        </p:nvSpPr>
        <p:spPr>
          <a:xfrm>
            <a:off x="71438" y="2914650"/>
            <a:ext cx="768350" cy="706438"/>
          </a:xfrm>
          <a:prstGeom prst="roundRect">
            <a:avLst/>
          </a:prstGeom>
          <a:solidFill>
            <a:sysClr val="windowText" lastClr="000000"/>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r>
              <a:rPr lang="en-GB" sz="1200" kern="0" dirty="0">
                <a:solidFill>
                  <a:sysClr val="window" lastClr="FFFFFF"/>
                </a:solidFill>
                <a:latin typeface="Calibri"/>
                <a:cs typeface="+mn-cs"/>
              </a:rPr>
              <a:t>14-15</a:t>
            </a:r>
          </a:p>
          <a:p>
            <a:pPr algn="ctr" fontAlgn="auto">
              <a:spcBef>
                <a:spcPts val="0"/>
              </a:spcBef>
              <a:spcAft>
                <a:spcPts val="0"/>
              </a:spcAft>
              <a:defRPr/>
            </a:pPr>
            <a:r>
              <a:rPr lang="en-GB" sz="1200" kern="0" dirty="0">
                <a:solidFill>
                  <a:sysClr val="window" lastClr="FFFFFF"/>
                </a:solidFill>
                <a:latin typeface="Calibri"/>
                <a:cs typeface="+mn-cs"/>
              </a:rPr>
              <a:t>Male</a:t>
            </a:r>
          </a:p>
        </p:txBody>
      </p:sp>
      <p:sp>
        <p:nvSpPr>
          <p:cNvPr id="34" name="Rounded Rectangle 33"/>
          <p:cNvSpPr/>
          <p:nvPr/>
        </p:nvSpPr>
        <p:spPr>
          <a:xfrm>
            <a:off x="928688" y="2867025"/>
            <a:ext cx="768350" cy="706438"/>
          </a:xfrm>
          <a:prstGeom prst="roundRect">
            <a:avLst/>
          </a:prstGeom>
          <a:solidFill>
            <a:sysClr val="windowText" lastClr="000000"/>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r>
              <a:rPr lang="en-GB" sz="1200" kern="0" dirty="0">
                <a:solidFill>
                  <a:sysClr val="window" lastClr="FFFFFF"/>
                </a:solidFill>
                <a:latin typeface="Calibri"/>
                <a:cs typeface="+mn-cs"/>
              </a:rPr>
              <a:t>14-15</a:t>
            </a:r>
          </a:p>
          <a:p>
            <a:pPr algn="ctr" fontAlgn="auto">
              <a:spcBef>
                <a:spcPts val="0"/>
              </a:spcBef>
              <a:spcAft>
                <a:spcPts val="0"/>
              </a:spcAft>
              <a:defRPr/>
            </a:pPr>
            <a:r>
              <a:rPr lang="en-GB" sz="1200" kern="0" dirty="0">
                <a:solidFill>
                  <a:sysClr val="window" lastClr="FFFFFF"/>
                </a:solidFill>
                <a:latin typeface="Calibri"/>
                <a:cs typeface="+mn-cs"/>
              </a:rPr>
              <a:t>Female</a:t>
            </a:r>
          </a:p>
        </p:txBody>
      </p:sp>
      <p:sp>
        <p:nvSpPr>
          <p:cNvPr id="35" name="Rounded Rectangle 34"/>
          <p:cNvSpPr/>
          <p:nvPr/>
        </p:nvSpPr>
        <p:spPr>
          <a:xfrm>
            <a:off x="71438" y="3684588"/>
            <a:ext cx="768350" cy="706437"/>
          </a:xfrm>
          <a:prstGeom prst="roundRect">
            <a:avLst/>
          </a:prstGeom>
          <a:solidFill>
            <a:sysClr val="windowText" lastClr="000000"/>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r>
              <a:rPr lang="en-GB" sz="1200" kern="0" dirty="0">
                <a:solidFill>
                  <a:sysClr val="window" lastClr="FFFFFF"/>
                </a:solidFill>
                <a:latin typeface="Calibri"/>
                <a:cs typeface="+mn-cs"/>
              </a:rPr>
              <a:t>15-16</a:t>
            </a:r>
          </a:p>
          <a:p>
            <a:pPr algn="ctr" fontAlgn="auto">
              <a:spcBef>
                <a:spcPts val="0"/>
              </a:spcBef>
              <a:spcAft>
                <a:spcPts val="0"/>
              </a:spcAft>
              <a:defRPr/>
            </a:pPr>
            <a:r>
              <a:rPr lang="en-GB" sz="1200" kern="0" dirty="0">
                <a:solidFill>
                  <a:sysClr val="window" lastClr="FFFFFF"/>
                </a:solidFill>
                <a:latin typeface="Calibri"/>
                <a:cs typeface="+mn-cs"/>
              </a:rPr>
              <a:t>Male</a:t>
            </a:r>
          </a:p>
        </p:txBody>
      </p:sp>
      <p:sp>
        <p:nvSpPr>
          <p:cNvPr id="36" name="Rounded Rectangle 35"/>
          <p:cNvSpPr/>
          <p:nvPr/>
        </p:nvSpPr>
        <p:spPr>
          <a:xfrm>
            <a:off x="928688" y="3636963"/>
            <a:ext cx="768350" cy="706437"/>
          </a:xfrm>
          <a:prstGeom prst="roundRect">
            <a:avLst/>
          </a:prstGeom>
          <a:solidFill>
            <a:sysClr val="windowText" lastClr="000000"/>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r>
              <a:rPr lang="en-GB" sz="1200" kern="0" dirty="0">
                <a:solidFill>
                  <a:sysClr val="window" lastClr="FFFFFF"/>
                </a:solidFill>
                <a:latin typeface="Calibri"/>
                <a:cs typeface="+mn-cs"/>
              </a:rPr>
              <a:t>15-16</a:t>
            </a:r>
          </a:p>
          <a:p>
            <a:pPr algn="ctr" fontAlgn="auto">
              <a:spcBef>
                <a:spcPts val="0"/>
              </a:spcBef>
              <a:spcAft>
                <a:spcPts val="0"/>
              </a:spcAft>
              <a:defRPr/>
            </a:pPr>
            <a:r>
              <a:rPr lang="en-GB" sz="1200" kern="0" dirty="0">
                <a:solidFill>
                  <a:sysClr val="window" lastClr="FFFFFF"/>
                </a:solidFill>
                <a:latin typeface="Calibri"/>
                <a:cs typeface="+mn-cs"/>
              </a:rPr>
              <a:t>Female</a:t>
            </a:r>
          </a:p>
        </p:txBody>
      </p:sp>
      <p:sp>
        <p:nvSpPr>
          <p:cNvPr id="37" name="Rounded Rectangle 36"/>
          <p:cNvSpPr/>
          <p:nvPr/>
        </p:nvSpPr>
        <p:spPr>
          <a:xfrm>
            <a:off x="1797050" y="2867025"/>
            <a:ext cx="768350" cy="706438"/>
          </a:xfrm>
          <a:prstGeom prst="roundRect">
            <a:avLst/>
          </a:prstGeom>
          <a:solidFill>
            <a:sysClr val="windowText" lastClr="000000"/>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r>
              <a:rPr lang="en-GB" sz="1200" kern="0" dirty="0">
                <a:solidFill>
                  <a:sysClr val="window" lastClr="FFFFFF"/>
                </a:solidFill>
                <a:latin typeface="Calibri"/>
                <a:cs typeface="+mn-cs"/>
              </a:rPr>
              <a:t>16-17</a:t>
            </a:r>
          </a:p>
          <a:p>
            <a:pPr algn="ctr" fontAlgn="auto">
              <a:spcBef>
                <a:spcPts val="0"/>
              </a:spcBef>
              <a:spcAft>
                <a:spcPts val="0"/>
              </a:spcAft>
              <a:defRPr/>
            </a:pPr>
            <a:r>
              <a:rPr lang="en-GB" sz="1200" kern="0" dirty="0">
                <a:solidFill>
                  <a:sysClr val="window" lastClr="FFFFFF"/>
                </a:solidFill>
                <a:latin typeface="Calibri"/>
                <a:cs typeface="+mn-cs"/>
              </a:rPr>
              <a:t>Male</a:t>
            </a:r>
          </a:p>
        </p:txBody>
      </p:sp>
      <p:sp>
        <p:nvSpPr>
          <p:cNvPr id="38" name="Rounded Rectangle 37"/>
          <p:cNvSpPr/>
          <p:nvPr/>
        </p:nvSpPr>
        <p:spPr>
          <a:xfrm>
            <a:off x="2643188" y="2867025"/>
            <a:ext cx="768350" cy="706438"/>
          </a:xfrm>
          <a:prstGeom prst="roundRect">
            <a:avLst/>
          </a:prstGeom>
          <a:solidFill>
            <a:sysClr val="windowText" lastClr="000000"/>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r>
              <a:rPr lang="en-GB" sz="1200" kern="0" dirty="0">
                <a:solidFill>
                  <a:sysClr val="window" lastClr="FFFFFF"/>
                </a:solidFill>
                <a:latin typeface="Calibri"/>
                <a:cs typeface="+mn-cs"/>
              </a:rPr>
              <a:t>16-17</a:t>
            </a:r>
          </a:p>
          <a:p>
            <a:pPr algn="ctr" fontAlgn="auto">
              <a:spcBef>
                <a:spcPts val="0"/>
              </a:spcBef>
              <a:spcAft>
                <a:spcPts val="0"/>
              </a:spcAft>
              <a:defRPr/>
            </a:pPr>
            <a:r>
              <a:rPr lang="en-GB" sz="1200" kern="0" dirty="0">
                <a:solidFill>
                  <a:sysClr val="window" lastClr="FFFFFF"/>
                </a:solidFill>
                <a:latin typeface="Calibri"/>
                <a:cs typeface="+mn-cs"/>
              </a:rPr>
              <a:t>Female</a:t>
            </a:r>
          </a:p>
        </p:txBody>
      </p:sp>
      <p:sp>
        <p:nvSpPr>
          <p:cNvPr id="39" name="Rounded Rectangle 38"/>
          <p:cNvSpPr/>
          <p:nvPr/>
        </p:nvSpPr>
        <p:spPr>
          <a:xfrm>
            <a:off x="1797050" y="3636963"/>
            <a:ext cx="768350" cy="706437"/>
          </a:xfrm>
          <a:prstGeom prst="roundRect">
            <a:avLst/>
          </a:prstGeom>
          <a:solidFill>
            <a:sysClr val="windowText" lastClr="000000"/>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r>
              <a:rPr lang="en-GB" sz="1200" kern="0" dirty="0">
                <a:solidFill>
                  <a:sysClr val="window" lastClr="FFFFFF"/>
                </a:solidFill>
                <a:latin typeface="Calibri"/>
                <a:cs typeface="+mn-cs"/>
              </a:rPr>
              <a:t>17-18</a:t>
            </a:r>
          </a:p>
          <a:p>
            <a:pPr algn="ctr" fontAlgn="auto">
              <a:spcBef>
                <a:spcPts val="0"/>
              </a:spcBef>
              <a:spcAft>
                <a:spcPts val="0"/>
              </a:spcAft>
              <a:defRPr/>
            </a:pPr>
            <a:r>
              <a:rPr lang="en-GB" sz="1200" kern="0" dirty="0">
                <a:solidFill>
                  <a:sysClr val="window" lastClr="FFFFFF"/>
                </a:solidFill>
                <a:latin typeface="Calibri"/>
                <a:cs typeface="+mn-cs"/>
              </a:rPr>
              <a:t>Male</a:t>
            </a:r>
          </a:p>
        </p:txBody>
      </p:sp>
      <p:sp>
        <p:nvSpPr>
          <p:cNvPr id="40" name="Rounded Rectangle 39"/>
          <p:cNvSpPr/>
          <p:nvPr/>
        </p:nvSpPr>
        <p:spPr>
          <a:xfrm>
            <a:off x="2643188" y="3636963"/>
            <a:ext cx="768350" cy="706437"/>
          </a:xfrm>
          <a:prstGeom prst="roundRect">
            <a:avLst/>
          </a:prstGeom>
          <a:solidFill>
            <a:sysClr val="windowText" lastClr="000000"/>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r>
              <a:rPr lang="en-GB" sz="1200" kern="0" dirty="0">
                <a:solidFill>
                  <a:sysClr val="window" lastClr="FFFFFF"/>
                </a:solidFill>
                <a:latin typeface="Calibri"/>
                <a:cs typeface="+mn-cs"/>
              </a:rPr>
              <a:t>17-18</a:t>
            </a:r>
          </a:p>
          <a:p>
            <a:pPr algn="ctr" fontAlgn="auto">
              <a:spcBef>
                <a:spcPts val="0"/>
              </a:spcBef>
              <a:spcAft>
                <a:spcPts val="0"/>
              </a:spcAft>
              <a:defRPr/>
            </a:pPr>
            <a:r>
              <a:rPr lang="en-GB" sz="1200" kern="0" dirty="0">
                <a:solidFill>
                  <a:sysClr val="window" lastClr="FFFFFF"/>
                </a:solidFill>
                <a:latin typeface="Calibri"/>
                <a:cs typeface="+mn-cs"/>
              </a:rPr>
              <a:t>Female</a:t>
            </a:r>
          </a:p>
        </p:txBody>
      </p:sp>
      <p:sp>
        <p:nvSpPr>
          <p:cNvPr id="41" name="Rounded Rectangle 40"/>
          <p:cNvSpPr/>
          <p:nvPr/>
        </p:nvSpPr>
        <p:spPr>
          <a:xfrm>
            <a:off x="3692525" y="2786063"/>
            <a:ext cx="930275" cy="1014412"/>
          </a:xfrm>
          <a:prstGeom prst="roundRect">
            <a:avLst/>
          </a:prstGeom>
          <a:solidFill>
            <a:srgbClr val="FFFF00"/>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r>
              <a:rPr lang="en-GB" sz="1200" kern="0" dirty="0">
                <a:solidFill>
                  <a:sysClr val="windowText" lastClr="000000"/>
                </a:solidFill>
                <a:latin typeface="Calibri"/>
                <a:cs typeface="+mn-cs"/>
              </a:rPr>
              <a:t>20-30 years</a:t>
            </a:r>
          </a:p>
          <a:p>
            <a:pPr algn="ctr" fontAlgn="auto">
              <a:spcBef>
                <a:spcPts val="0"/>
              </a:spcBef>
              <a:spcAft>
                <a:spcPts val="0"/>
              </a:spcAft>
              <a:defRPr/>
            </a:pPr>
            <a:r>
              <a:rPr lang="en-GB" sz="1200" kern="0" dirty="0">
                <a:solidFill>
                  <a:sysClr val="windowText" lastClr="000000"/>
                </a:solidFill>
                <a:latin typeface="Calibri"/>
                <a:cs typeface="+mn-cs"/>
              </a:rPr>
              <a:t>Male</a:t>
            </a:r>
          </a:p>
          <a:p>
            <a:pPr algn="ctr" fontAlgn="auto">
              <a:spcBef>
                <a:spcPts val="0"/>
              </a:spcBef>
              <a:spcAft>
                <a:spcPts val="0"/>
              </a:spcAft>
              <a:defRPr/>
            </a:pPr>
            <a:r>
              <a:rPr lang="en-GB" sz="1200" kern="0" dirty="0">
                <a:solidFill>
                  <a:sysClr val="windowText" lastClr="000000"/>
                </a:solidFill>
                <a:latin typeface="Calibri"/>
                <a:cs typeface="+mn-cs"/>
              </a:rPr>
              <a:t>Pre Family</a:t>
            </a:r>
          </a:p>
        </p:txBody>
      </p:sp>
      <p:sp>
        <p:nvSpPr>
          <p:cNvPr id="42" name="Rounded Rectangle 41"/>
          <p:cNvSpPr/>
          <p:nvPr/>
        </p:nvSpPr>
        <p:spPr>
          <a:xfrm>
            <a:off x="4679950" y="2786063"/>
            <a:ext cx="930275" cy="1014412"/>
          </a:xfrm>
          <a:prstGeom prst="roundRect">
            <a:avLst/>
          </a:prstGeom>
          <a:solidFill>
            <a:srgbClr val="FFFF00"/>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r>
              <a:rPr lang="en-GB" sz="1200" kern="0" dirty="0">
                <a:solidFill>
                  <a:sysClr val="windowText" lastClr="000000"/>
                </a:solidFill>
                <a:latin typeface="Calibri"/>
                <a:cs typeface="+mn-cs"/>
              </a:rPr>
              <a:t>20-30 years</a:t>
            </a:r>
          </a:p>
          <a:p>
            <a:pPr algn="ctr" fontAlgn="auto">
              <a:spcBef>
                <a:spcPts val="0"/>
              </a:spcBef>
              <a:spcAft>
                <a:spcPts val="0"/>
              </a:spcAft>
              <a:defRPr/>
            </a:pPr>
            <a:r>
              <a:rPr lang="en-GB" sz="1200" kern="0" dirty="0">
                <a:solidFill>
                  <a:sysClr val="windowText" lastClr="000000"/>
                </a:solidFill>
                <a:latin typeface="Calibri"/>
                <a:cs typeface="+mn-cs"/>
              </a:rPr>
              <a:t>Female</a:t>
            </a:r>
          </a:p>
          <a:p>
            <a:pPr algn="ctr" fontAlgn="auto">
              <a:spcBef>
                <a:spcPts val="0"/>
              </a:spcBef>
              <a:spcAft>
                <a:spcPts val="0"/>
              </a:spcAft>
              <a:defRPr/>
            </a:pPr>
            <a:r>
              <a:rPr lang="en-GB" sz="1200" kern="0" dirty="0">
                <a:solidFill>
                  <a:sysClr val="windowText" lastClr="000000"/>
                </a:solidFill>
                <a:latin typeface="Calibri"/>
                <a:cs typeface="+mn-cs"/>
              </a:rPr>
              <a:t>Pre Family</a:t>
            </a:r>
          </a:p>
        </p:txBody>
      </p:sp>
      <p:sp>
        <p:nvSpPr>
          <p:cNvPr id="43" name="Rounded Rectangle 42"/>
          <p:cNvSpPr/>
          <p:nvPr/>
        </p:nvSpPr>
        <p:spPr>
          <a:xfrm>
            <a:off x="5668963" y="2786063"/>
            <a:ext cx="928687" cy="1014412"/>
          </a:xfrm>
          <a:prstGeom prst="roundRect">
            <a:avLst/>
          </a:prstGeom>
          <a:solidFill>
            <a:srgbClr val="FFFF00"/>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r>
              <a:rPr lang="en-GB" sz="1200" kern="0" dirty="0">
                <a:solidFill>
                  <a:sysClr val="windowText" lastClr="000000"/>
                </a:solidFill>
                <a:latin typeface="Calibri"/>
                <a:cs typeface="+mn-cs"/>
              </a:rPr>
              <a:t>20-30 years</a:t>
            </a:r>
          </a:p>
          <a:p>
            <a:pPr algn="ctr" fontAlgn="auto">
              <a:spcBef>
                <a:spcPts val="0"/>
              </a:spcBef>
              <a:spcAft>
                <a:spcPts val="0"/>
              </a:spcAft>
              <a:defRPr/>
            </a:pPr>
            <a:r>
              <a:rPr lang="en-GB" sz="1200" kern="0" dirty="0">
                <a:solidFill>
                  <a:sysClr val="windowText" lastClr="000000"/>
                </a:solidFill>
                <a:latin typeface="Calibri"/>
                <a:cs typeface="+mn-cs"/>
              </a:rPr>
              <a:t>Male</a:t>
            </a:r>
          </a:p>
          <a:p>
            <a:pPr algn="ctr" fontAlgn="auto">
              <a:spcBef>
                <a:spcPts val="0"/>
              </a:spcBef>
              <a:spcAft>
                <a:spcPts val="0"/>
              </a:spcAft>
              <a:defRPr/>
            </a:pPr>
            <a:r>
              <a:rPr lang="en-GB" sz="1200" kern="0" dirty="0">
                <a:solidFill>
                  <a:sysClr val="windowText" lastClr="000000"/>
                </a:solidFill>
                <a:latin typeface="Calibri"/>
                <a:cs typeface="+mn-cs"/>
              </a:rPr>
              <a:t>Pre Family</a:t>
            </a:r>
          </a:p>
        </p:txBody>
      </p:sp>
      <p:sp>
        <p:nvSpPr>
          <p:cNvPr id="44" name="Rounded Rectangle 43"/>
          <p:cNvSpPr/>
          <p:nvPr/>
        </p:nvSpPr>
        <p:spPr>
          <a:xfrm>
            <a:off x="6656388" y="2786063"/>
            <a:ext cx="928687" cy="1014412"/>
          </a:xfrm>
          <a:prstGeom prst="roundRect">
            <a:avLst/>
          </a:prstGeom>
          <a:solidFill>
            <a:srgbClr val="FFFF00"/>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r>
              <a:rPr lang="en-GB" sz="1200" kern="0" dirty="0">
                <a:solidFill>
                  <a:sysClr val="windowText" lastClr="000000"/>
                </a:solidFill>
                <a:latin typeface="Calibri"/>
                <a:cs typeface="+mn-cs"/>
              </a:rPr>
              <a:t>20-30 years</a:t>
            </a:r>
          </a:p>
          <a:p>
            <a:pPr algn="ctr" fontAlgn="auto">
              <a:spcBef>
                <a:spcPts val="0"/>
              </a:spcBef>
              <a:spcAft>
                <a:spcPts val="0"/>
              </a:spcAft>
              <a:defRPr/>
            </a:pPr>
            <a:r>
              <a:rPr lang="en-GB" sz="1200" kern="0" dirty="0">
                <a:solidFill>
                  <a:sysClr val="windowText" lastClr="000000"/>
                </a:solidFill>
                <a:latin typeface="Calibri"/>
                <a:cs typeface="+mn-cs"/>
              </a:rPr>
              <a:t>Female</a:t>
            </a:r>
          </a:p>
          <a:p>
            <a:pPr algn="ctr" fontAlgn="auto">
              <a:spcBef>
                <a:spcPts val="0"/>
              </a:spcBef>
              <a:spcAft>
                <a:spcPts val="0"/>
              </a:spcAft>
              <a:defRPr/>
            </a:pPr>
            <a:r>
              <a:rPr lang="en-GB" sz="1200" kern="0" dirty="0">
                <a:solidFill>
                  <a:sysClr val="windowText" lastClr="000000"/>
                </a:solidFill>
                <a:latin typeface="Calibri"/>
                <a:cs typeface="+mn-cs"/>
              </a:rPr>
              <a:t>Pre Family</a:t>
            </a:r>
          </a:p>
        </p:txBody>
      </p:sp>
      <p:sp>
        <p:nvSpPr>
          <p:cNvPr id="45" name="Rounded Rectangle 44"/>
          <p:cNvSpPr/>
          <p:nvPr/>
        </p:nvSpPr>
        <p:spPr>
          <a:xfrm>
            <a:off x="3692525" y="3871913"/>
            <a:ext cx="930275" cy="1030287"/>
          </a:xfrm>
          <a:prstGeom prst="roundRect">
            <a:avLst/>
          </a:prstGeom>
          <a:solidFill>
            <a:srgbClr val="FFFF00"/>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r>
              <a:rPr lang="en-GB" sz="1200" kern="0" dirty="0">
                <a:solidFill>
                  <a:sysClr val="windowText" lastClr="000000"/>
                </a:solidFill>
                <a:latin typeface="Calibri"/>
                <a:cs typeface="+mn-cs"/>
              </a:rPr>
              <a:t>30-45 years</a:t>
            </a:r>
          </a:p>
          <a:p>
            <a:pPr algn="ctr" fontAlgn="auto">
              <a:spcBef>
                <a:spcPts val="0"/>
              </a:spcBef>
              <a:spcAft>
                <a:spcPts val="0"/>
              </a:spcAft>
              <a:defRPr/>
            </a:pPr>
            <a:r>
              <a:rPr lang="en-GB" sz="1200" kern="0" dirty="0">
                <a:solidFill>
                  <a:sysClr val="windowText" lastClr="000000"/>
                </a:solidFill>
                <a:latin typeface="Calibri"/>
                <a:cs typeface="+mn-cs"/>
              </a:rPr>
              <a:t>Male</a:t>
            </a:r>
          </a:p>
          <a:p>
            <a:pPr algn="ctr" fontAlgn="auto">
              <a:spcBef>
                <a:spcPts val="0"/>
              </a:spcBef>
              <a:spcAft>
                <a:spcPts val="0"/>
              </a:spcAft>
              <a:defRPr/>
            </a:pPr>
            <a:r>
              <a:rPr lang="en-GB" sz="1200" kern="0" dirty="0">
                <a:solidFill>
                  <a:sysClr val="windowText" lastClr="000000"/>
                </a:solidFill>
                <a:latin typeface="Calibri"/>
                <a:cs typeface="+mn-cs"/>
              </a:rPr>
              <a:t>Family</a:t>
            </a:r>
          </a:p>
        </p:txBody>
      </p:sp>
      <p:sp>
        <p:nvSpPr>
          <p:cNvPr id="46" name="Rounded Rectangle 45"/>
          <p:cNvSpPr/>
          <p:nvPr/>
        </p:nvSpPr>
        <p:spPr>
          <a:xfrm>
            <a:off x="4679950" y="3871913"/>
            <a:ext cx="930275" cy="1030287"/>
          </a:xfrm>
          <a:prstGeom prst="roundRect">
            <a:avLst/>
          </a:prstGeom>
          <a:solidFill>
            <a:srgbClr val="FFFF00"/>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r>
              <a:rPr lang="en-GB" sz="1200" kern="0" dirty="0">
                <a:solidFill>
                  <a:sysClr val="windowText" lastClr="000000"/>
                </a:solidFill>
                <a:latin typeface="Calibri"/>
                <a:cs typeface="+mn-cs"/>
              </a:rPr>
              <a:t>30-45 years</a:t>
            </a:r>
          </a:p>
          <a:p>
            <a:pPr algn="ctr" fontAlgn="auto">
              <a:spcBef>
                <a:spcPts val="0"/>
              </a:spcBef>
              <a:spcAft>
                <a:spcPts val="0"/>
              </a:spcAft>
              <a:defRPr/>
            </a:pPr>
            <a:r>
              <a:rPr lang="en-GB" sz="1200" kern="0" dirty="0">
                <a:solidFill>
                  <a:sysClr val="windowText" lastClr="000000"/>
                </a:solidFill>
                <a:latin typeface="Calibri"/>
                <a:cs typeface="+mn-cs"/>
              </a:rPr>
              <a:t>Female</a:t>
            </a:r>
          </a:p>
          <a:p>
            <a:pPr algn="ctr" fontAlgn="auto">
              <a:spcBef>
                <a:spcPts val="0"/>
              </a:spcBef>
              <a:spcAft>
                <a:spcPts val="0"/>
              </a:spcAft>
              <a:defRPr/>
            </a:pPr>
            <a:r>
              <a:rPr lang="en-GB" sz="1200" kern="0" dirty="0">
                <a:solidFill>
                  <a:sysClr val="windowText" lastClr="000000"/>
                </a:solidFill>
                <a:latin typeface="Calibri"/>
                <a:cs typeface="+mn-cs"/>
              </a:rPr>
              <a:t>Family</a:t>
            </a:r>
          </a:p>
        </p:txBody>
      </p:sp>
      <p:sp>
        <p:nvSpPr>
          <p:cNvPr id="47" name="Rounded Rectangle 46"/>
          <p:cNvSpPr/>
          <p:nvPr/>
        </p:nvSpPr>
        <p:spPr>
          <a:xfrm>
            <a:off x="5668963" y="3871913"/>
            <a:ext cx="928687" cy="1030287"/>
          </a:xfrm>
          <a:prstGeom prst="roundRect">
            <a:avLst/>
          </a:prstGeom>
          <a:solidFill>
            <a:srgbClr val="FFFF00"/>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r>
              <a:rPr lang="en-GB" sz="1200" kern="0" dirty="0">
                <a:solidFill>
                  <a:sysClr val="windowText" lastClr="000000"/>
                </a:solidFill>
                <a:latin typeface="Calibri"/>
                <a:cs typeface="+mn-cs"/>
              </a:rPr>
              <a:t>30-45 years</a:t>
            </a:r>
          </a:p>
          <a:p>
            <a:pPr algn="ctr" fontAlgn="auto">
              <a:spcBef>
                <a:spcPts val="0"/>
              </a:spcBef>
              <a:spcAft>
                <a:spcPts val="0"/>
              </a:spcAft>
              <a:defRPr/>
            </a:pPr>
            <a:r>
              <a:rPr lang="en-GB" sz="1200" kern="0" dirty="0">
                <a:solidFill>
                  <a:sysClr val="windowText" lastClr="000000"/>
                </a:solidFill>
                <a:latin typeface="Calibri"/>
                <a:cs typeface="+mn-cs"/>
              </a:rPr>
              <a:t>Male</a:t>
            </a:r>
          </a:p>
          <a:p>
            <a:pPr algn="ctr" fontAlgn="auto">
              <a:spcBef>
                <a:spcPts val="0"/>
              </a:spcBef>
              <a:spcAft>
                <a:spcPts val="0"/>
              </a:spcAft>
              <a:defRPr/>
            </a:pPr>
            <a:r>
              <a:rPr lang="en-GB" sz="1200" kern="0" dirty="0">
                <a:solidFill>
                  <a:sysClr val="windowText" lastClr="000000"/>
                </a:solidFill>
                <a:latin typeface="Calibri"/>
                <a:cs typeface="+mn-cs"/>
              </a:rPr>
              <a:t>Family</a:t>
            </a:r>
          </a:p>
        </p:txBody>
      </p:sp>
      <p:sp>
        <p:nvSpPr>
          <p:cNvPr id="48" name="Rounded Rectangle 47"/>
          <p:cNvSpPr/>
          <p:nvPr/>
        </p:nvSpPr>
        <p:spPr>
          <a:xfrm>
            <a:off x="6656388" y="3871913"/>
            <a:ext cx="928687" cy="1030287"/>
          </a:xfrm>
          <a:prstGeom prst="roundRect">
            <a:avLst/>
          </a:prstGeom>
          <a:solidFill>
            <a:srgbClr val="FFFF00"/>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r>
              <a:rPr lang="en-GB" sz="1200" kern="0" dirty="0">
                <a:solidFill>
                  <a:sysClr val="windowText" lastClr="000000"/>
                </a:solidFill>
                <a:latin typeface="Calibri"/>
                <a:cs typeface="+mn-cs"/>
              </a:rPr>
              <a:t>30-45 years</a:t>
            </a:r>
          </a:p>
          <a:p>
            <a:pPr algn="ctr" fontAlgn="auto">
              <a:spcBef>
                <a:spcPts val="0"/>
              </a:spcBef>
              <a:spcAft>
                <a:spcPts val="0"/>
              </a:spcAft>
              <a:defRPr/>
            </a:pPr>
            <a:r>
              <a:rPr lang="en-GB" sz="1200" kern="0" dirty="0">
                <a:solidFill>
                  <a:sysClr val="windowText" lastClr="000000"/>
                </a:solidFill>
                <a:latin typeface="Calibri"/>
                <a:cs typeface="+mn-cs"/>
              </a:rPr>
              <a:t>Female</a:t>
            </a:r>
          </a:p>
          <a:p>
            <a:pPr algn="ctr" fontAlgn="auto">
              <a:spcBef>
                <a:spcPts val="0"/>
              </a:spcBef>
              <a:spcAft>
                <a:spcPts val="0"/>
              </a:spcAft>
              <a:defRPr/>
            </a:pPr>
            <a:r>
              <a:rPr lang="en-GB" sz="1200" kern="0" dirty="0">
                <a:solidFill>
                  <a:sysClr val="windowText" lastClr="000000"/>
                </a:solidFill>
                <a:latin typeface="Calibri"/>
                <a:cs typeface="+mn-cs"/>
              </a:rPr>
              <a:t>Family</a:t>
            </a:r>
          </a:p>
        </p:txBody>
      </p:sp>
      <p:sp>
        <p:nvSpPr>
          <p:cNvPr id="49" name="Rounded Rectangle 48"/>
          <p:cNvSpPr/>
          <p:nvPr/>
        </p:nvSpPr>
        <p:spPr>
          <a:xfrm>
            <a:off x="7785100" y="2867025"/>
            <a:ext cx="930275" cy="706438"/>
          </a:xfrm>
          <a:prstGeom prst="roundRect">
            <a:avLst/>
          </a:prstGeom>
          <a:solidFill>
            <a:sysClr val="window" lastClr="FFFFFF">
              <a:lumMod val="65000"/>
            </a:sysClr>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r>
              <a:rPr lang="en-GB" sz="1200" kern="0" dirty="0">
                <a:solidFill>
                  <a:sysClr val="windowText" lastClr="000000"/>
                </a:solidFill>
                <a:latin typeface="Calibri"/>
                <a:cs typeface="+mn-cs"/>
              </a:rPr>
              <a:t>25-45 years</a:t>
            </a:r>
          </a:p>
          <a:p>
            <a:pPr algn="ctr" fontAlgn="auto">
              <a:spcBef>
                <a:spcPts val="0"/>
              </a:spcBef>
              <a:spcAft>
                <a:spcPts val="0"/>
              </a:spcAft>
              <a:defRPr/>
            </a:pPr>
            <a:r>
              <a:rPr lang="en-GB" sz="1200" kern="0" dirty="0">
                <a:solidFill>
                  <a:sysClr val="windowText" lastClr="000000"/>
                </a:solidFill>
                <a:latin typeface="Calibri"/>
                <a:cs typeface="+mn-cs"/>
              </a:rPr>
              <a:t>Male</a:t>
            </a:r>
          </a:p>
        </p:txBody>
      </p:sp>
      <p:sp>
        <p:nvSpPr>
          <p:cNvPr id="50" name="Rounded Rectangle 49"/>
          <p:cNvSpPr/>
          <p:nvPr/>
        </p:nvSpPr>
        <p:spPr>
          <a:xfrm>
            <a:off x="7785100" y="3636963"/>
            <a:ext cx="930275" cy="706437"/>
          </a:xfrm>
          <a:prstGeom prst="roundRect">
            <a:avLst/>
          </a:prstGeom>
          <a:solidFill>
            <a:sysClr val="window" lastClr="FFFFFF">
              <a:lumMod val="65000"/>
            </a:sysClr>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r>
              <a:rPr lang="en-GB" sz="1200" kern="0" dirty="0">
                <a:solidFill>
                  <a:sysClr val="windowText" lastClr="000000"/>
                </a:solidFill>
                <a:latin typeface="Calibri"/>
                <a:cs typeface="+mn-cs"/>
              </a:rPr>
              <a:t>25-45 years</a:t>
            </a:r>
          </a:p>
          <a:p>
            <a:pPr algn="ctr" fontAlgn="auto">
              <a:spcBef>
                <a:spcPts val="0"/>
              </a:spcBef>
              <a:spcAft>
                <a:spcPts val="0"/>
              </a:spcAft>
              <a:defRPr/>
            </a:pPr>
            <a:r>
              <a:rPr lang="en-GB" sz="1200" kern="0" dirty="0">
                <a:solidFill>
                  <a:sysClr val="windowText" lastClr="000000"/>
                </a:solidFill>
                <a:latin typeface="Calibri"/>
                <a:cs typeface="+mn-cs"/>
              </a:rPr>
              <a:t>Female</a:t>
            </a:r>
          </a:p>
        </p:txBody>
      </p:sp>
      <p:sp>
        <p:nvSpPr>
          <p:cNvPr id="51" name="Rounded Rectangle 50"/>
          <p:cNvSpPr/>
          <p:nvPr/>
        </p:nvSpPr>
        <p:spPr>
          <a:xfrm>
            <a:off x="3692525" y="1881188"/>
            <a:ext cx="1858963" cy="665162"/>
          </a:xfrm>
          <a:prstGeom prst="roundRect">
            <a:avLst/>
          </a:prstGeom>
          <a:solidFill>
            <a:srgbClr val="FFFF00"/>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r>
              <a:rPr lang="en-GB" kern="0" dirty="0">
                <a:solidFill>
                  <a:sysClr val="windowText" lastClr="000000"/>
                </a:solidFill>
                <a:latin typeface="Calibri"/>
                <a:cs typeface="+mn-cs"/>
              </a:rPr>
              <a:t>Pre-task</a:t>
            </a:r>
          </a:p>
          <a:p>
            <a:pPr algn="ctr" fontAlgn="auto">
              <a:spcBef>
                <a:spcPts val="0"/>
              </a:spcBef>
              <a:spcAft>
                <a:spcPts val="0"/>
              </a:spcAft>
              <a:defRPr/>
            </a:pPr>
            <a:r>
              <a:rPr lang="en-GB" kern="0" dirty="0">
                <a:solidFill>
                  <a:sysClr val="windowText" lastClr="000000"/>
                </a:solidFill>
                <a:latin typeface="Calibri"/>
                <a:cs typeface="+mn-cs"/>
              </a:rPr>
              <a:t>(4 groups only with </a:t>
            </a:r>
          </a:p>
          <a:p>
            <a:pPr algn="ctr" fontAlgn="auto">
              <a:spcBef>
                <a:spcPts val="0"/>
              </a:spcBef>
              <a:spcAft>
                <a:spcPts val="0"/>
              </a:spcAft>
              <a:defRPr/>
            </a:pPr>
            <a:r>
              <a:rPr lang="en-GB" kern="0" dirty="0">
                <a:solidFill>
                  <a:sysClr val="windowText" lastClr="000000"/>
                </a:solidFill>
                <a:latin typeface="Calibri"/>
                <a:cs typeface="+mn-cs"/>
              </a:rPr>
              <a:t>8 x videos)</a:t>
            </a:r>
          </a:p>
        </p:txBody>
      </p:sp>
      <p:sp>
        <p:nvSpPr>
          <p:cNvPr id="52" name="Down Arrow 51"/>
          <p:cNvSpPr/>
          <p:nvPr/>
        </p:nvSpPr>
        <p:spPr>
          <a:xfrm>
            <a:off x="4389438" y="2546350"/>
            <a:ext cx="523875" cy="257175"/>
          </a:xfrm>
          <a:prstGeom prst="downArrow">
            <a:avLst/>
          </a:prstGeom>
          <a:solidFill>
            <a:srgbClr val="FFFF00"/>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endParaRPr lang="en-GB" sz="1600" kern="0">
              <a:solidFill>
                <a:sysClr val="windowText" lastClr="000000"/>
              </a:solidFill>
              <a:latin typeface="Calibri"/>
              <a:cs typeface="+mn-cs"/>
            </a:endParaRPr>
          </a:p>
        </p:txBody>
      </p:sp>
      <p:sp>
        <p:nvSpPr>
          <p:cNvPr id="53" name="Rounded Rectangle 52"/>
          <p:cNvSpPr/>
          <p:nvPr/>
        </p:nvSpPr>
        <p:spPr>
          <a:xfrm>
            <a:off x="3751263" y="5157788"/>
            <a:ext cx="3833812" cy="512762"/>
          </a:xfrm>
          <a:prstGeom prst="roundRect">
            <a:avLst/>
          </a:prstGeom>
          <a:solidFill>
            <a:srgbClr val="FFFF00"/>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r>
              <a:rPr lang="en-GB" kern="0" dirty="0">
                <a:solidFill>
                  <a:sysClr val="windowText" lastClr="000000"/>
                </a:solidFill>
                <a:latin typeface="Calibri"/>
                <a:cs typeface="+mn-cs"/>
              </a:rPr>
              <a:t>Follow –up Call Backs</a:t>
            </a:r>
          </a:p>
          <a:p>
            <a:pPr algn="ctr" fontAlgn="auto">
              <a:spcBef>
                <a:spcPts val="0"/>
              </a:spcBef>
              <a:spcAft>
                <a:spcPts val="0"/>
              </a:spcAft>
              <a:defRPr/>
            </a:pPr>
            <a:r>
              <a:rPr lang="en-GB" kern="0" dirty="0">
                <a:solidFill>
                  <a:sysClr val="windowText" lastClr="000000"/>
                </a:solidFill>
                <a:latin typeface="Calibri"/>
                <a:cs typeface="+mn-cs"/>
              </a:rPr>
              <a:t>(16 respondents only – 2 from each group)</a:t>
            </a:r>
          </a:p>
        </p:txBody>
      </p:sp>
      <p:sp>
        <p:nvSpPr>
          <p:cNvPr id="54" name="Down Arrow 53"/>
          <p:cNvSpPr/>
          <p:nvPr/>
        </p:nvSpPr>
        <p:spPr>
          <a:xfrm>
            <a:off x="5378450" y="4900613"/>
            <a:ext cx="522288" cy="257175"/>
          </a:xfrm>
          <a:prstGeom prst="downArrow">
            <a:avLst/>
          </a:prstGeom>
          <a:solidFill>
            <a:srgbClr val="FFFF00"/>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endParaRPr lang="en-GB" sz="1800" kern="0">
              <a:solidFill>
                <a:sysClr val="windowText" lastClr="000000"/>
              </a:solidFill>
              <a:latin typeface="Calibri"/>
              <a:cs typeface="+mn-cs"/>
            </a:endParaRPr>
          </a:p>
        </p:txBody>
      </p:sp>
      <p:sp>
        <p:nvSpPr>
          <p:cNvPr id="55" name="TextBox 54"/>
          <p:cNvSpPr txBox="1"/>
          <p:nvPr/>
        </p:nvSpPr>
        <p:spPr>
          <a:xfrm>
            <a:off x="857250" y="928688"/>
            <a:ext cx="1731963" cy="523875"/>
          </a:xfrm>
          <a:prstGeom prst="rect">
            <a:avLst/>
          </a:prstGeom>
          <a:noFill/>
        </p:spPr>
        <p:txBody>
          <a:bodyPr wrap="none">
            <a:spAutoFit/>
          </a:bodyPr>
          <a:lstStyle/>
          <a:p>
            <a:pPr algn="ctr" fontAlgn="auto">
              <a:spcBef>
                <a:spcPts val="0"/>
              </a:spcBef>
              <a:spcAft>
                <a:spcPts val="0"/>
              </a:spcAft>
              <a:defRPr/>
            </a:pPr>
            <a:r>
              <a:rPr lang="en-GB" b="1" kern="0" dirty="0">
                <a:solidFill>
                  <a:sysClr val="windowText" lastClr="000000"/>
                </a:solidFill>
              </a:rPr>
              <a:t>HRT USERS </a:t>
            </a:r>
          </a:p>
          <a:p>
            <a:pPr algn="ctr" fontAlgn="auto">
              <a:spcBef>
                <a:spcPts val="0"/>
              </a:spcBef>
              <a:spcAft>
                <a:spcPts val="0"/>
              </a:spcAft>
              <a:defRPr/>
            </a:pPr>
            <a:r>
              <a:rPr lang="en-GB" b="1" kern="0" dirty="0">
                <a:solidFill>
                  <a:sysClr val="windowText" lastClr="000000"/>
                </a:solidFill>
              </a:rPr>
              <a:t>- YOUNG PEOPLE</a:t>
            </a:r>
          </a:p>
        </p:txBody>
      </p:sp>
      <p:sp>
        <p:nvSpPr>
          <p:cNvPr id="56" name="TextBox 55"/>
          <p:cNvSpPr txBox="1"/>
          <p:nvPr/>
        </p:nvSpPr>
        <p:spPr>
          <a:xfrm>
            <a:off x="4864100" y="928688"/>
            <a:ext cx="1479550" cy="523875"/>
          </a:xfrm>
          <a:prstGeom prst="rect">
            <a:avLst/>
          </a:prstGeom>
          <a:noFill/>
        </p:spPr>
        <p:txBody>
          <a:bodyPr wrap="none">
            <a:spAutoFit/>
          </a:bodyPr>
          <a:lstStyle/>
          <a:p>
            <a:pPr algn="ctr" fontAlgn="auto">
              <a:spcBef>
                <a:spcPts val="0"/>
              </a:spcBef>
              <a:spcAft>
                <a:spcPts val="0"/>
              </a:spcAft>
              <a:defRPr/>
            </a:pPr>
            <a:r>
              <a:rPr lang="en-GB" b="1" kern="0" dirty="0">
                <a:solidFill>
                  <a:sysClr val="windowText" lastClr="000000"/>
                </a:solidFill>
              </a:rPr>
              <a:t>HRT USERS </a:t>
            </a:r>
          </a:p>
          <a:p>
            <a:pPr algn="ctr" fontAlgn="auto">
              <a:spcBef>
                <a:spcPts val="0"/>
              </a:spcBef>
              <a:spcAft>
                <a:spcPts val="0"/>
              </a:spcAft>
              <a:defRPr/>
            </a:pPr>
            <a:r>
              <a:rPr lang="en-GB" b="1" kern="0" dirty="0">
                <a:solidFill>
                  <a:sysClr val="windowText" lastClr="000000"/>
                </a:solidFill>
              </a:rPr>
              <a:t>- R&amp;M ADULTS</a:t>
            </a:r>
          </a:p>
        </p:txBody>
      </p:sp>
      <p:sp>
        <p:nvSpPr>
          <p:cNvPr id="57" name="TextBox 56"/>
          <p:cNvSpPr txBox="1"/>
          <p:nvPr/>
        </p:nvSpPr>
        <p:spPr>
          <a:xfrm>
            <a:off x="7432675" y="976313"/>
            <a:ext cx="1711325" cy="523875"/>
          </a:xfrm>
          <a:prstGeom prst="rect">
            <a:avLst/>
          </a:prstGeom>
          <a:noFill/>
        </p:spPr>
        <p:txBody>
          <a:bodyPr wrap="none">
            <a:spAutoFit/>
          </a:bodyPr>
          <a:lstStyle/>
          <a:p>
            <a:pPr algn="ctr" fontAlgn="auto">
              <a:spcBef>
                <a:spcPts val="0"/>
              </a:spcBef>
              <a:spcAft>
                <a:spcPts val="0"/>
              </a:spcAft>
              <a:defRPr/>
            </a:pPr>
            <a:r>
              <a:rPr lang="en-GB" b="1" kern="0" dirty="0">
                <a:solidFill>
                  <a:sysClr val="windowText" lastClr="000000"/>
                </a:solidFill>
              </a:rPr>
              <a:t>MANUFACTURED</a:t>
            </a:r>
          </a:p>
          <a:p>
            <a:pPr algn="ctr" fontAlgn="auto">
              <a:spcBef>
                <a:spcPts val="0"/>
              </a:spcBef>
              <a:spcAft>
                <a:spcPts val="0"/>
              </a:spcAft>
              <a:defRPr/>
            </a:pPr>
            <a:r>
              <a:rPr lang="en-GB" b="1" kern="0" dirty="0">
                <a:solidFill>
                  <a:sysClr val="windowText" lastClr="000000"/>
                </a:solidFill>
              </a:rPr>
              <a:t>USERS – R&amp;M</a:t>
            </a:r>
          </a:p>
        </p:txBody>
      </p:sp>
      <p:cxnSp>
        <p:nvCxnSpPr>
          <p:cNvPr id="38940" name="Straight Connector 57"/>
          <p:cNvCxnSpPr>
            <a:cxnSpLocks noChangeShapeType="1"/>
          </p:cNvCxnSpPr>
          <p:nvPr/>
        </p:nvCxnSpPr>
        <p:spPr bwMode="auto">
          <a:xfrm rot="5400000">
            <a:off x="1935162" y="3476626"/>
            <a:ext cx="3273425" cy="0"/>
          </a:xfrm>
          <a:prstGeom prst="line">
            <a:avLst/>
          </a:prstGeom>
          <a:noFill/>
          <a:ln w="9525" algn="ctr">
            <a:solidFill>
              <a:srgbClr val="4A7EBB"/>
            </a:solidFill>
            <a:round/>
            <a:headEnd/>
            <a:tailEnd/>
          </a:ln>
        </p:spPr>
      </p:cxnSp>
      <p:cxnSp>
        <p:nvCxnSpPr>
          <p:cNvPr id="38941" name="Straight Connector 58"/>
          <p:cNvCxnSpPr>
            <a:cxnSpLocks noChangeShapeType="1"/>
          </p:cNvCxnSpPr>
          <p:nvPr/>
        </p:nvCxnSpPr>
        <p:spPr bwMode="auto">
          <a:xfrm rot="5400000">
            <a:off x="6039644" y="3509169"/>
            <a:ext cx="3208338" cy="0"/>
          </a:xfrm>
          <a:prstGeom prst="line">
            <a:avLst/>
          </a:prstGeom>
          <a:noFill/>
          <a:ln w="9525" algn="ctr">
            <a:solidFill>
              <a:srgbClr val="4A7EBB"/>
            </a:solidFill>
            <a:round/>
            <a:headEnd/>
            <a:tailEnd/>
          </a:ln>
        </p:spPr>
      </p:cxnSp>
      <p:sp>
        <p:nvSpPr>
          <p:cNvPr id="38942" name="TextBox 59"/>
          <p:cNvSpPr txBox="1">
            <a:spLocks noChangeArrowheads="1"/>
          </p:cNvSpPr>
          <p:nvPr/>
        </p:nvSpPr>
        <p:spPr bwMode="auto">
          <a:xfrm>
            <a:off x="714375" y="1500188"/>
            <a:ext cx="2032000" cy="523875"/>
          </a:xfrm>
          <a:prstGeom prst="rect">
            <a:avLst/>
          </a:prstGeom>
          <a:noFill/>
          <a:ln w="9525">
            <a:noFill/>
            <a:miter lim="800000"/>
            <a:headEnd/>
            <a:tailEnd/>
          </a:ln>
        </p:spPr>
        <p:txBody>
          <a:bodyPr wrap="none">
            <a:spAutoFit/>
          </a:bodyPr>
          <a:lstStyle/>
          <a:p>
            <a:r>
              <a:rPr lang="en-GB" b="1">
                <a:latin typeface="Calibri" pitchFamily="34" charset="0"/>
              </a:rPr>
              <a:t>8 x 45 min Paired Depths</a:t>
            </a:r>
            <a:endParaRPr lang="en-GB">
              <a:latin typeface="Calibri" pitchFamily="34" charset="0"/>
            </a:endParaRPr>
          </a:p>
          <a:p>
            <a:endParaRPr lang="en-GB" b="1">
              <a:latin typeface="Calibri" pitchFamily="34" charset="0"/>
            </a:endParaRPr>
          </a:p>
        </p:txBody>
      </p:sp>
      <p:sp>
        <p:nvSpPr>
          <p:cNvPr id="38943" name="TextBox 88"/>
          <p:cNvSpPr txBox="1">
            <a:spLocks noChangeArrowheads="1"/>
          </p:cNvSpPr>
          <p:nvPr/>
        </p:nvSpPr>
        <p:spPr bwMode="auto">
          <a:xfrm>
            <a:off x="4660900" y="1500188"/>
            <a:ext cx="1982788" cy="307975"/>
          </a:xfrm>
          <a:prstGeom prst="rect">
            <a:avLst/>
          </a:prstGeom>
          <a:noFill/>
          <a:ln w="9525">
            <a:noFill/>
            <a:miter lim="800000"/>
            <a:headEnd/>
            <a:tailEnd/>
          </a:ln>
        </p:spPr>
        <p:txBody>
          <a:bodyPr wrap="none">
            <a:spAutoFit/>
          </a:bodyPr>
          <a:lstStyle/>
          <a:p>
            <a:r>
              <a:rPr lang="en-GB" b="1">
                <a:latin typeface="Calibri" pitchFamily="34" charset="0"/>
              </a:rPr>
              <a:t>8 x 90 min Focus Groups</a:t>
            </a:r>
          </a:p>
        </p:txBody>
      </p:sp>
      <p:sp>
        <p:nvSpPr>
          <p:cNvPr id="38944" name="TextBox 89"/>
          <p:cNvSpPr txBox="1">
            <a:spLocks noChangeArrowheads="1"/>
          </p:cNvSpPr>
          <p:nvPr/>
        </p:nvSpPr>
        <p:spPr bwMode="auto">
          <a:xfrm>
            <a:off x="7500938" y="1500188"/>
            <a:ext cx="1500187" cy="523875"/>
          </a:xfrm>
          <a:prstGeom prst="rect">
            <a:avLst/>
          </a:prstGeom>
          <a:noFill/>
          <a:ln w="9525">
            <a:noFill/>
            <a:miter lim="800000"/>
            <a:headEnd/>
            <a:tailEnd/>
          </a:ln>
        </p:spPr>
        <p:txBody>
          <a:bodyPr>
            <a:spAutoFit/>
          </a:bodyPr>
          <a:lstStyle/>
          <a:p>
            <a:pPr algn="ctr"/>
            <a:r>
              <a:rPr lang="en-GB" b="1">
                <a:latin typeface="Calibri" pitchFamily="34" charset="0"/>
              </a:rPr>
              <a:t>2 x 60 min Focus Groups</a:t>
            </a:r>
          </a:p>
        </p:txBody>
      </p:sp>
      <p:sp>
        <p:nvSpPr>
          <p:cNvPr id="38945" name="TextBox 60"/>
          <p:cNvSpPr txBox="1">
            <a:spLocks noChangeArrowheads="1"/>
          </p:cNvSpPr>
          <p:nvPr/>
        </p:nvSpPr>
        <p:spPr bwMode="auto">
          <a:xfrm>
            <a:off x="285750" y="500063"/>
            <a:ext cx="6661150" cy="400050"/>
          </a:xfrm>
          <a:prstGeom prst="rect">
            <a:avLst/>
          </a:prstGeom>
          <a:noFill/>
          <a:ln w="9525">
            <a:noFill/>
            <a:miter lim="800000"/>
            <a:headEnd/>
            <a:tailEnd/>
          </a:ln>
        </p:spPr>
        <p:txBody>
          <a:bodyPr wrap="none">
            <a:spAutoFit/>
          </a:bodyPr>
          <a:lstStyle/>
          <a:p>
            <a:r>
              <a:rPr lang="en-GB" sz="2000">
                <a:latin typeface="Calibri" pitchFamily="34" charset="0"/>
              </a:rPr>
              <a:t>A different methodology was required for each audience type: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8397"/>
                                        </p:tgtEl>
                                        <p:attrNameLst>
                                          <p:attrName>style.visibility</p:attrName>
                                        </p:attrNameLst>
                                      </p:cBhvr>
                                      <p:to>
                                        <p:strVal val="visible"/>
                                      </p:to>
                                    </p:set>
                                    <p:animEffect transition="in" filter="wipe(left)">
                                      <p:cBhvr>
                                        <p:cTn id="7" dur="500"/>
                                        <p:tgtEl>
                                          <p:spTgt spid="583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9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Content Placeholder 2"/>
          <p:cNvSpPr>
            <a:spLocks noGrp="1"/>
          </p:cNvSpPr>
          <p:nvPr>
            <p:ph idx="1"/>
          </p:nvPr>
        </p:nvSpPr>
        <p:spPr>
          <a:xfrm>
            <a:off x="214313" y="1403350"/>
            <a:ext cx="8589962" cy="4525963"/>
          </a:xfrm>
        </p:spPr>
        <p:txBody>
          <a:bodyPr/>
          <a:lstStyle/>
          <a:p>
            <a:pPr eaLnBrk="1" hangingPunct="1"/>
            <a:r>
              <a:rPr lang="en-GB" sz="2000" b="1" smtClean="0"/>
              <a:t>Smoking Behaviour:</a:t>
            </a:r>
            <a:r>
              <a:rPr lang="en-GB" sz="2000" smtClean="0"/>
              <a:t> all recruited on the basis of being HRT or manufactured cigarette users exclusively or mainly – all smoking at least 5 cigarettes per day  </a:t>
            </a:r>
          </a:p>
          <a:p>
            <a:pPr eaLnBrk="1" hangingPunct="1"/>
            <a:r>
              <a:rPr lang="en-GB" sz="2000" b="1" smtClean="0"/>
              <a:t>Routine &amp; Manual status:</a:t>
            </a:r>
            <a:r>
              <a:rPr lang="en-GB" sz="2000" smtClean="0"/>
              <a:t> all respondents were R&amp;M workers, a range of different occupations recruited across the sample (including C1 as well as C2D social grades)</a:t>
            </a:r>
          </a:p>
          <a:p>
            <a:pPr eaLnBrk="1" hangingPunct="1"/>
            <a:r>
              <a:rPr lang="en-GB" sz="2000" b="1" smtClean="0"/>
              <a:t>Age/Lifestage:</a:t>
            </a:r>
            <a:r>
              <a:rPr lang="en-GB" sz="2000" smtClean="0"/>
              <a:t>  to create homogeneous sessions the sample was split into younger and older sessions for adults, and year groups in case of teens</a:t>
            </a:r>
          </a:p>
          <a:p>
            <a:pPr eaLnBrk="1" hangingPunct="1"/>
            <a:r>
              <a:rPr lang="en-GB" sz="2000" b="1" smtClean="0"/>
              <a:t>Gender:</a:t>
            </a:r>
            <a:r>
              <a:rPr lang="en-GB" sz="2000" smtClean="0"/>
              <a:t> we convened single sex sessions as men and women have different attitudes/behaviours in relation to smoking and quitting – sample was split equally between men and women</a:t>
            </a:r>
          </a:p>
          <a:p>
            <a:pPr eaLnBrk="1" hangingPunct="1"/>
            <a:r>
              <a:rPr lang="en-GB" sz="2000" b="1" smtClean="0"/>
              <a:t>Intention to quit: </a:t>
            </a:r>
            <a:r>
              <a:rPr lang="en-GB" sz="2000" smtClean="0"/>
              <a:t>those with no intention to quit in the foreseeable future were screened out</a:t>
            </a:r>
          </a:p>
        </p:txBody>
      </p:sp>
      <p:sp>
        <p:nvSpPr>
          <p:cNvPr id="40962" name="Rectangle 2"/>
          <p:cNvSpPr>
            <a:spLocks noChangeArrowheads="1"/>
          </p:cNvSpPr>
          <p:nvPr/>
        </p:nvSpPr>
        <p:spPr bwMode="auto">
          <a:xfrm>
            <a:off x="250825" y="161925"/>
            <a:ext cx="8229600" cy="396875"/>
          </a:xfrm>
          <a:prstGeom prst="rect">
            <a:avLst/>
          </a:prstGeom>
          <a:noFill/>
          <a:ln w="9525">
            <a:noFill/>
            <a:miter lim="800000"/>
            <a:headEnd/>
            <a:tailEnd/>
          </a:ln>
        </p:spPr>
        <p:txBody>
          <a:bodyPr anchor="ctr">
            <a:spAutoFit/>
          </a:bodyPr>
          <a:lstStyle/>
          <a:p>
            <a:r>
              <a:rPr lang="en-GB" sz="2000">
                <a:latin typeface="Calibri" pitchFamily="34" charset="0"/>
              </a:rPr>
              <a:t>Sample Considerations:</a:t>
            </a: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2"/>
          <p:cNvSpPr>
            <a:spLocks noChangeArrowheads="1"/>
          </p:cNvSpPr>
          <p:nvPr/>
        </p:nvSpPr>
        <p:spPr bwMode="auto">
          <a:xfrm>
            <a:off x="320675" y="692150"/>
            <a:ext cx="7542213" cy="5489575"/>
          </a:xfrm>
          <a:prstGeom prst="rect">
            <a:avLst/>
          </a:prstGeom>
          <a:noFill/>
          <a:ln w="9525">
            <a:noFill/>
            <a:miter lim="800000"/>
            <a:headEnd/>
            <a:tailEnd/>
          </a:ln>
        </p:spPr>
        <p:txBody>
          <a:bodyPr lIns="104498" tIns="52249" rIns="104498" bIns="52249" anchor="ctr"/>
          <a:lstStyle/>
          <a:p>
            <a:pPr>
              <a:lnSpc>
                <a:spcPct val="125000"/>
              </a:lnSpc>
              <a:spcBef>
                <a:spcPct val="100000"/>
              </a:spcBef>
            </a:pPr>
            <a:r>
              <a:rPr lang="en-GB" sz="1800">
                <a:latin typeface="Calibri" pitchFamily="34" charset="0"/>
              </a:rPr>
              <a:t>Perceptions of HRT</a:t>
            </a:r>
            <a:r>
              <a:rPr lang="en-GB" sz="1600">
                <a:solidFill>
                  <a:schemeClr val="bg2"/>
                </a:solidFill>
                <a:latin typeface="Calibri" pitchFamily="34" charset="0"/>
              </a:rPr>
              <a:t/>
            </a:r>
            <a:br>
              <a:rPr lang="en-GB" sz="1600">
                <a:solidFill>
                  <a:schemeClr val="bg2"/>
                </a:solidFill>
                <a:latin typeface="Calibri" pitchFamily="34" charset="0"/>
              </a:rPr>
            </a:br>
            <a:r>
              <a:rPr lang="en-GB" sz="1800">
                <a:latin typeface="Calibri" pitchFamily="34" charset="0"/>
              </a:rPr>
              <a:t>Usage of HRT</a:t>
            </a:r>
            <a:r>
              <a:rPr lang="en-GB" sz="1600">
                <a:solidFill>
                  <a:schemeClr val="bg2"/>
                </a:solidFill>
                <a:latin typeface="Calibri" pitchFamily="34" charset="0"/>
              </a:rPr>
              <a:t/>
            </a:r>
            <a:br>
              <a:rPr lang="en-GB" sz="1600">
                <a:solidFill>
                  <a:schemeClr val="bg2"/>
                </a:solidFill>
                <a:latin typeface="Calibri" pitchFamily="34" charset="0"/>
              </a:rPr>
            </a:br>
            <a:r>
              <a:rPr lang="en-GB" sz="1800">
                <a:latin typeface="Calibri" pitchFamily="34" charset="0"/>
              </a:rPr>
              <a:t>Rituals of Rolling Up                                                                                           Benefits of HRT (vs. manufactured cigarettes)                                                      Reactions to Proposition Areas</a:t>
            </a:r>
            <a:r>
              <a:rPr lang="en-GB" sz="1600">
                <a:solidFill>
                  <a:schemeClr val="bg2"/>
                </a:solidFill>
                <a:latin typeface="Calibri" pitchFamily="34" charset="0"/>
              </a:rPr>
              <a:t/>
            </a:r>
            <a:br>
              <a:rPr lang="en-GB" sz="1600">
                <a:solidFill>
                  <a:schemeClr val="bg2"/>
                </a:solidFill>
                <a:latin typeface="Calibri" pitchFamily="34" charset="0"/>
              </a:rPr>
            </a:br>
            <a:r>
              <a:rPr lang="en-GB" sz="1800">
                <a:latin typeface="Calibri" pitchFamily="34" charset="0"/>
              </a:rPr>
              <a:t>Direction </a:t>
            </a:r>
          </a:p>
        </p:txBody>
      </p:sp>
      <p:sp>
        <p:nvSpPr>
          <p:cNvPr id="43010" name="Rectangle 3"/>
          <p:cNvSpPr>
            <a:spLocks noChangeArrowheads="1"/>
          </p:cNvSpPr>
          <p:nvPr/>
        </p:nvSpPr>
        <p:spPr bwMode="auto">
          <a:xfrm>
            <a:off x="303213" y="161925"/>
            <a:ext cx="8229600" cy="396875"/>
          </a:xfrm>
          <a:prstGeom prst="rect">
            <a:avLst/>
          </a:prstGeom>
          <a:noFill/>
          <a:ln w="9525">
            <a:noFill/>
            <a:miter lim="800000"/>
            <a:headEnd/>
            <a:tailEnd/>
          </a:ln>
        </p:spPr>
        <p:txBody>
          <a:bodyPr anchor="ctr">
            <a:spAutoFit/>
          </a:bodyPr>
          <a:lstStyle/>
          <a:p>
            <a:r>
              <a:rPr lang="en-GB" sz="2000">
                <a:latin typeface="Calibri" pitchFamily="34" charset="0"/>
              </a:rPr>
              <a:t>Presentation Structure</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ChangeArrowheads="1"/>
          </p:cNvSpPr>
          <p:nvPr/>
        </p:nvSpPr>
        <p:spPr bwMode="auto">
          <a:xfrm>
            <a:off x="0" y="2357438"/>
            <a:ext cx="7812088" cy="1928812"/>
          </a:xfrm>
          <a:prstGeom prst="rect">
            <a:avLst/>
          </a:prstGeom>
          <a:solidFill>
            <a:srgbClr val="FFFF00"/>
          </a:solidFill>
          <a:ln w="9525">
            <a:noFill/>
            <a:miter lim="800000"/>
            <a:headEnd/>
            <a:tailEnd/>
          </a:ln>
        </p:spPr>
        <p:txBody>
          <a:bodyPr wrap="none" anchor="ctr"/>
          <a:lstStyle/>
          <a:p>
            <a:endParaRPr lang="en-US"/>
          </a:p>
        </p:txBody>
      </p:sp>
      <p:sp>
        <p:nvSpPr>
          <p:cNvPr id="52228" name="Rectangle 4"/>
          <p:cNvSpPr>
            <a:spLocks noChangeArrowheads="1"/>
          </p:cNvSpPr>
          <p:nvPr/>
        </p:nvSpPr>
        <p:spPr bwMode="auto">
          <a:xfrm>
            <a:off x="342900" y="2700338"/>
            <a:ext cx="7542213" cy="1657350"/>
          </a:xfrm>
          <a:prstGeom prst="rect">
            <a:avLst/>
          </a:prstGeom>
          <a:noFill/>
          <a:ln w="9525">
            <a:noFill/>
            <a:miter lim="800000"/>
            <a:headEnd/>
            <a:tailEnd/>
          </a:ln>
        </p:spPr>
        <p:txBody>
          <a:bodyPr lIns="104498" tIns="52249" rIns="104498" bIns="52249"/>
          <a:lstStyle/>
          <a:p>
            <a:pPr>
              <a:lnSpc>
                <a:spcPct val="125000"/>
              </a:lnSpc>
              <a:spcBef>
                <a:spcPct val="100000"/>
              </a:spcBef>
            </a:pPr>
            <a:r>
              <a:rPr lang="en-GB" sz="5400">
                <a:latin typeface="Calibri" pitchFamily="34" charset="0"/>
              </a:rPr>
              <a:t>Perceptions of HRT</a:t>
            </a:r>
            <a:endParaRPr lang="en-GB" sz="5700">
              <a:solidFill>
                <a:schemeClr val="bg2"/>
              </a:solidFill>
              <a:latin typeface="Calibri" pitchFamily="34" charset="0"/>
            </a:endParaRPr>
          </a:p>
        </p:txBody>
      </p:sp>
      <p:sp>
        <p:nvSpPr>
          <p:cNvPr id="6" name="Rectangle 2"/>
          <p:cNvSpPr>
            <a:spLocks noChangeArrowheads="1"/>
          </p:cNvSpPr>
          <p:nvPr/>
        </p:nvSpPr>
        <p:spPr bwMode="auto">
          <a:xfrm>
            <a:off x="7286625" y="2357438"/>
            <a:ext cx="642938" cy="1928812"/>
          </a:xfrm>
          <a:prstGeom prst="rect">
            <a:avLst/>
          </a:prstGeom>
          <a:solidFill>
            <a:schemeClr val="bg1">
              <a:lumMod val="65000"/>
            </a:schemeClr>
          </a:solidFill>
          <a:ln w="9525" algn="ctr">
            <a:noFill/>
            <a:round/>
            <a:headEnd/>
            <a:tailEnd/>
          </a:ln>
        </p:spPr>
        <p:txBody>
          <a:bodyPr anchor="ctr"/>
          <a:lstStyle/>
          <a:p>
            <a:pPr>
              <a:defRPr/>
            </a:pPr>
            <a:endParaRPr lang="en-GB"/>
          </a:p>
        </p:txBody>
      </p:sp>
      <p:sp>
        <p:nvSpPr>
          <p:cNvPr id="45060" name="Rectangle 2"/>
          <p:cNvSpPr>
            <a:spLocks noChangeArrowheads="1"/>
          </p:cNvSpPr>
          <p:nvPr/>
        </p:nvSpPr>
        <p:spPr bwMode="auto">
          <a:xfrm>
            <a:off x="7929563" y="2357438"/>
            <a:ext cx="642937" cy="1928812"/>
          </a:xfrm>
          <a:prstGeom prst="rect">
            <a:avLst/>
          </a:prstGeom>
          <a:solidFill>
            <a:schemeClr val="tx1"/>
          </a:solidFill>
          <a:ln w="9525" algn="ctr">
            <a:noFill/>
            <a:round/>
            <a:headEnd/>
            <a:tailEnd/>
          </a:ln>
        </p:spPr>
        <p:txBody>
          <a:bodyPr anchor="ct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2227"/>
                                        </p:tgtEl>
                                        <p:attrNameLst>
                                          <p:attrName>style.visibility</p:attrName>
                                        </p:attrNameLst>
                                      </p:cBhvr>
                                      <p:to>
                                        <p:strVal val="visible"/>
                                      </p:to>
                                    </p:set>
                                    <p:animEffect transition="in" filter="wipe(left)">
                                      <p:cBhvr>
                                        <p:cTn id="7" dur="500"/>
                                        <p:tgtEl>
                                          <p:spTgt spid="5222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2228"/>
                                        </p:tgtEl>
                                        <p:attrNameLst>
                                          <p:attrName>style.visibility</p:attrName>
                                        </p:attrNameLst>
                                      </p:cBhvr>
                                      <p:to>
                                        <p:strVal val="visible"/>
                                      </p:to>
                                    </p:set>
                                    <p:animEffect transition="in" filter="wipe(left)">
                                      <p:cBhvr>
                                        <p:cTn id="11" dur="500"/>
                                        <p:tgtEl>
                                          <p:spTgt spid="52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animBg="1" autoUpdateAnimBg="0"/>
      <p:bldP spid="52228"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itle 1"/>
          <p:cNvSpPr>
            <a:spLocks noGrp="1"/>
          </p:cNvSpPr>
          <p:nvPr>
            <p:ph type="title"/>
          </p:nvPr>
        </p:nvSpPr>
        <p:spPr>
          <a:xfrm>
            <a:off x="285750" y="31750"/>
            <a:ext cx="8215313" cy="1077913"/>
          </a:xfrm>
        </p:spPr>
        <p:txBody>
          <a:bodyPr/>
          <a:lstStyle/>
          <a:p>
            <a:pPr eaLnBrk="1" hangingPunct="1"/>
            <a:r>
              <a:rPr lang="en-GB" smtClean="0"/>
              <a:t>There are a variety of different words used to describe HRT and manufactured cigarettes</a:t>
            </a:r>
          </a:p>
        </p:txBody>
      </p:sp>
      <p:pic>
        <p:nvPicPr>
          <p:cNvPr id="8"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
        <p:nvSpPr>
          <p:cNvPr id="16" name="Oval Callout 15"/>
          <p:cNvSpPr/>
          <p:nvPr/>
        </p:nvSpPr>
        <p:spPr>
          <a:xfrm>
            <a:off x="3286125" y="2786063"/>
            <a:ext cx="2286000" cy="928687"/>
          </a:xfrm>
          <a:prstGeom prst="wedgeEllipseCallout">
            <a:avLst>
              <a:gd name="adj1" fmla="val 37787"/>
              <a:gd name="adj2" fmla="val 47862"/>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dirty="0">
                <a:solidFill>
                  <a:schemeClr val="tx1"/>
                </a:solidFill>
                <a:latin typeface="Calibri" pitchFamily="34" charset="0"/>
                <a:ea typeface="Calibri" pitchFamily="34" charset="0"/>
                <a:cs typeface="Times New Roman" pitchFamily="18" charset="0"/>
              </a:rPr>
              <a:t>Roll-ups</a:t>
            </a:r>
          </a:p>
        </p:txBody>
      </p:sp>
      <p:sp>
        <p:nvSpPr>
          <p:cNvPr id="17" name="Oval Callout 16"/>
          <p:cNvSpPr/>
          <p:nvPr/>
        </p:nvSpPr>
        <p:spPr>
          <a:xfrm>
            <a:off x="3000375" y="1785938"/>
            <a:ext cx="2286000" cy="857250"/>
          </a:xfrm>
          <a:prstGeom prst="wedgeEllipseCallout">
            <a:avLst>
              <a:gd name="adj1" fmla="val -46416"/>
              <a:gd name="adj2" fmla="val -42190"/>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dirty="0" err="1">
                <a:solidFill>
                  <a:schemeClr val="tx1"/>
                </a:solidFill>
                <a:latin typeface="Calibri" pitchFamily="34" charset="0"/>
                <a:ea typeface="Calibri" pitchFamily="34" charset="0"/>
                <a:cs typeface="Times New Roman" pitchFamily="18" charset="0"/>
              </a:rPr>
              <a:t>Rollies</a:t>
            </a:r>
            <a:endParaRPr lang="en-GB" sz="2000" dirty="0">
              <a:solidFill>
                <a:schemeClr val="tx1"/>
              </a:solidFill>
              <a:latin typeface="Calibri" pitchFamily="34" charset="0"/>
              <a:ea typeface="Calibri" pitchFamily="34" charset="0"/>
              <a:cs typeface="Times New Roman" pitchFamily="18" charset="0"/>
            </a:endParaRPr>
          </a:p>
        </p:txBody>
      </p:sp>
      <p:sp>
        <p:nvSpPr>
          <p:cNvPr id="15" name="Oval Callout 14"/>
          <p:cNvSpPr/>
          <p:nvPr/>
        </p:nvSpPr>
        <p:spPr>
          <a:xfrm>
            <a:off x="3214688" y="5000625"/>
            <a:ext cx="2357437" cy="928688"/>
          </a:xfrm>
          <a:prstGeom prst="wedgeEllipseCallout">
            <a:avLst>
              <a:gd name="adj1" fmla="val -46416"/>
              <a:gd name="adj2" fmla="val -42190"/>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dirty="0">
                <a:solidFill>
                  <a:schemeClr val="tx1"/>
                </a:solidFill>
                <a:latin typeface="Calibri" pitchFamily="34" charset="0"/>
                <a:ea typeface="Calibri" pitchFamily="34" charset="0"/>
                <a:cs typeface="Times New Roman" pitchFamily="18" charset="0"/>
              </a:rPr>
              <a:t>Fags</a:t>
            </a:r>
          </a:p>
        </p:txBody>
      </p:sp>
      <p:sp>
        <p:nvSpPr>
          <p:cNvPr id="19" name="Oval Callout 18"/>
          <p:cNvSpPr/>
          <p:nvPr/>
        </p:nvSpPr>
        <p:spPr>
          <a:xfrm>
            <a:off x="214313" y="1714500"/>
            <a:ext cx="2071687" cy="642938"/>
          </a:xfrm>
          <a:prstGeom prst="wedgeEllipseCallout">
            <a:avLst>
              <a:gd name="adj1" fmla="val 38583"/>
              <a:gd name="adj2" fmla="val 56143"/>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dirty="0" err="1">
                <a:solidFill>
                  <a:schemeClr val="tx1"/>
                </a:solidFill>
                <a:latin typeface="Calibri" pitchFamily="34" charset="0"/>
                <a:ea typeface="Calibri" pitchFamily="34" charset="0"/>
                <a:cs typeface="Times New Roman" pitchFamily="18" charset="0"/>
              </a:rPr>
              <a:t>Baccy</a:t>
            </a:r>
            <a:endParaRPr lang="en-GB" sz="2000" dirty="0">
              <a:solidFill>
                <a:schemeClr val="tx1"/>
              </a:solidFill>
              <a:latin typeface="Calibri" pitchFamily="34" charset="0"/>
              <a:ea typeface="Calibri" pitchFamily="34" charset="0"/>
              <a:cs typeface="Times New Roman" pitchFamily="18" charset="0"/>
            </a:endParaRPr>
          </a:p>
        </p:txBody>
      </p:sp>
      <p:sp>
        <p:nvSpPr>
          <p:cNvPr id="23" name="Oval Callout 22"/>
          <p:cNvSpPr/>
          <p:nvPr/>
        </p:nvSpPr>
        <p:spPr>
          <a:xfrm>
            <a:off x="4357688" y="3929063"/>
            <a:ext cx="1500187" cy="642937"/>
          </a:xfrm>
          <a:prstGeom prst="wedgeEllipseCallout">
            <a:avLst>
              <a:gd name="adj1" fmla="val 40856"/>
              <a:gd name="adj2" fmla="val 45502"/>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dirty="0" err="1">
                <a:solidFill>
                  <a:schemeClr val="tx1"/>
                </a:solidFill>
                <a:latin typeface="Calibri" pitchFamily="34" charset="0"/>
                <a:ea typeface="Calibri" pitchFamily="34" charset="0"/>
                <a:cs typeface="Times New Roman" pitchFamily="18" charset="0"/>
              </a:rPr>
              <a:t>Ollies</a:t>
            </a:r>
            <a:endParaRPr lang="en-GB" sz="2000" dirty="0">
              <a:solidFill>
                <a:schemeClr val="tx1"/>
              </a:solidFill>
              <a:latin typeface="Calibri" pitchFamily="34" charset="0"/>
              <a:ea typeface="Calibri" pitchFamily="34" charset="0"/>
              <a:cs typeface="Times New Roman" pitchFamily="18" charset="0"/>
            </a:endParaRPr>
          </a:p>
        </p:txBody>
      </p:sp>
      <p:sp>
        <p:nvSpPr>
          <p:cNvPr id="24" name="Oval Callout 23"/>
          <p:cNvSpPr/>
          <p:nvPr/>
        </p:nvSpPr>
        <p:spPr>
          <a:xfrm>
            <a:off x="928688" y="5929313"/>
            <a:ext cx="1357312" cy="571500"/>
          </a:xfrm>
          <a:prstGeom prst="wedgeEllipseCallout">
            <a:avLst>
              <a:gd name="adj1" fmla="val -48234"/>
              <a:gd name="adj2" fmla="val 47724"/>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dirty="0">
                <a:solidFill>
                  <a:schemeClr val="tx1"/>
                </a:solidFill>
                <a:latin typeface="Calibri" pitchFamily="34" charset="0"/>
                <a:ea typeface="Calibri" pitchFamily="34" charset="0"/>
                <a:cs typeface="Times New Roman" pitchFamily="18" charset="0"/>
              </a:rPr>
              <a:t>Snout</a:t>
            </a:r>
          </a:p>
        </p:txBody>
      </p:sp>
      <p:sp>
        <p:nvSpPr>
          <p:cNvPr id="25" name="Oval Callout 24"/>
          <p:cNvSpPr/>
          <p:nvPr/>
        </p:nvSpPr>
        <p:spPr>
          <a:xfrm>
            <a:off x="2928938" y="4071938"/>
            <a:ext cx="1357312" cy="571500"/>
          </a:xfrm>
          <a:prstGeom prst="wedgeEllipseCallout">
            <a:avLst>
              <a:gd name="adj1" fmla="val -48234"/>
              <a:gd name="adj2" fmla="val 47724"/>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dirty="0">
                <a:solidFill>
                  <a:schemeClr val="tx1"/>
                </a:solidFill>
                <a:latin typeface="Calibri" pitchFamily="34" charset="0"/>
                <a:ea typeface="Calibri" pitchFamily="34" charset="0"/>
                <a:cs typeface="Times New Roman" pitchFamily="18" charset="0"/>
              </a:rPr>
              <a:t>Tabs</a:t>
            </a:r>
          </a:p>
        </p:txBody>
      </p:sp>
      <p:sp>
        <p:nvSpPr>
          <p:cNvPr id="26" name="Oval Callout 25"/>
          <p:cNvSpPr/>
          <p:nvPr/>
        </p:nvSpPr>
        <p:spPr>
          <a:xfrm>
            <a:off x="214313" y="3429000"/>
            <a:ext cx="1785937" cy="642938"/>
          </a:xfrm>
          <a:prstGeom prst="wedgeEllipseCallout">
            <a:avLst>
              <a:gd name="adj1" fmla="val 40666"/>
              <a:gd name="adj2" fmla="val -54189"/>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dirty="0" err="1">
                <a:solidFill>
                  <a:schemeClr val="tx1"/>
                </a:solidFill>
                <a:latin typeface="Calibri" pitchFamily="34" charset="0"/>
                <a:ea typeface="Calibri" pitchFamily="34" charset="0"/>
                <a:cs typeface="Times New Roman" pitchFamily="18" charset="0"/>
              </a:rPr>
              <a:t>Backie</a:t>
            </a:r>
            <a:r>
              <a:rPr lang="en-GB" sz="2000" dirty="0">
                <a:solidFill>
                  <a:schemeClr val="tx1"/>
                </a:solidFill>
                <a:latin typeface="Calibri" pitchFamily="34" charset="0"/>
                <a:ea typeface="Calibri" pitchFamily="34" charset="0"/>
                <a:cs typeface="Times New Roman" pitchFamily="18" charset="0"/>
              </a:rPr>
              <a:t> (teens) </a:t>
            </a:r>
          </a:p>
        </p:txBody>
      </p:sp>
      <p:sp>
        <p:nvSpPr>
          <p:cNvPr id="27" name="Oval Callout 26"/>
          <p:cNvSpPr/>
          <p:nvPr/>
        </p:nvSpPr>
        <p:spPr>
          <a:xfrm>
            <a:off x="6357938" y="2571750"/>
            <a:ext cx="2286000" cy="857250"/>
          </a:xfrm>
          <a:prstGeom prst="wedgeEllipseCallout">
            <a:avLst>
              <a:gd name="adj1" fmla="val -40166"/>
              <a:gd name="adj2" fmla="val 62810"/>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dirty="0">
                <a:solidFill>
                  <a:schemeClr val="tx1"/>
                </a:solidFill>
                <a:latin typeface="Calibri" pitchFamily="34" charset="0"/>
                <a:ea typeface="Calibri" pitchFamily="34" charset="0"/>
                <a:cs typeface="Times New Roman" pitchFamily="18" charset="0"/>
              </a:rPr>
              <a:t>Straights</a:t>
            </a:r>
          </a:p>
        </p:txBody>
      </p:sp>
      <p:sp>
        <p:nvSpPr>
          <p:cNvPr id="28" name="Oval Callout 27"/>
          <p:cNvSpPr/>
          <p:nvPr/>
        </p:nvSpPr>
        <p:spPr>
          <a:xfrm>
            <a:off x="6715125" y="3714750"/>
            <a:ext cx="2143125" cy="714375"/>
          </a:xfrm>
          <a:prstGeom prst="wedgeEllipseCallout">
            <a:avLst>
              <a:gd name="adj1" fmla="val 36542"/>
              <a:gd name="adj2" fmla="val 62143"/>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dirty="0">
                <a:solidFill>
                  <a:schemeClr val="tx1"/>
                </a:solidFill>
                <a:latin typeface="Calibri" pitchFamily="34" charset="0"/>
                <a:ea typeface="Calibri" pitchFamily="34" charset="0"/>
                <a:cs typeface="Times New Roman" pitchFamily="18" charset="0"/>
              </a:rPr>
              <a:t>Fags</a:t>
            </a:r>
          </a:p>
        </p:txBody>
      </p:sp>
      <p:sp>
        <p:nvSpPr>
          <p:cNvPr id="29" name="Oval Callout 28"/>
          <p:cNvSpPr/>
          <p:nvPr/>
        </p:nvSpPr>
        <p:spPr>
          <a:xfrm>
            <a:off x="6858000" y="4643438"/>
            <a:ext cx="2071688" cy="785812"/>
          </a:xfrm>
          <a:prstGeom prst="wedgeEllipseCallout">
            <a:avLst>
              <a:gd name="adj1" fmla="val -32701"/>
              <a:gd name="adj2" fmla="val 61345"/>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dirty="0">
                <a:solidFill>
                  <a:schemeClr val="tx1"/>
                </a:solidFill>
                <a:latin typeface="Calibri" pitchFamily="34" charset="0"/>
                <a:ea typeface="Calibri" pitchFamily="34" charset="0"/>
                <a:cs typeface="Times New Roman" pitchFamily="18" charset="0"/>
              </a:rPr>
              <a:t>Tailor-mades</a:t>
            </a:r>
          </a:p>
        </p:txBody>
      </p:sp>
      <p:sp>
        <p:nvSpPr>
          <p:cNvPr id="30" name="Oval Callout 29"/>
          <p:cNvSpPr/>
          <p:nvPr/>
        </p:nvSpPr>
        <p:spPr>
          <a:xfrm>
            <a:off x="6786563" y="1714500"/>
            <a:ext cx="1857375" cy="714375"/>
          </a:xfrm>
          <a:prstGeom prst="wedgeEllipseCallout">
            <a:avLst>
              <a:gd name="adj1" fmla="val 38583"/>
              <a:gd name="adj2" fmla="val 56143"/>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dirty="0">
                <a:solidFill>
                  <a:schemeClr val="tx1"/>
                </a:solidFill>
                <a:latin typeface="Calibri" pitchFamily="34" charset="0"/>
                <a:ea typeface="Calibri" pitchFamily="34" charset="0"/>
                <a:cs typeface="Times New Roman" pitchFamily="18" charset="0"/>
              </a:rPr>
              <a:t>Tabs</a:t>
            </a:r>
          </a:p>
        </p:txBody>
      </p:sp>
      <p:sp>
        <p:nvSpPr>
          <p:cNvPr id="31" name="Oval Callout 30"/>
          <p:cNvSpPr/>
          <p:nvPr/>
        </p:nvSpPr>
        <p:spPr>
          <a:xfrm>
            <a:off x="6143625" y="5643563"/>
            <a:ext cx="1857375" cy="714375"/>
          </a:xfrm>
          <a:prstGeom prst="wedgeEllipseCallout">
            <a:avLst>
              <a:gd name="adj1" fmla="val 38583"/>
              <a:gd name="adj2" fmla="val 56143"/>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dirty="0">
                <a:solidFill>
                  <a:schemeClr val="tx1"/>
                </a:solidFill>
                <a:latin typeface="Calibri" pitchFamily="34" charset="0"/>
                <a:ea typeface="Calibri" pitchFamily="34" charset="0"/>
                <a:cs typeface="Times New Roman" pitchFamily="18" charset="0"/>
              </a:rPr>
              <a:t>Tailors</a:t>
            </a:r>
          </a:p>
        </p:txBody>
      </p:sp>
      <p:sp>
        <p:nvSpPr>
          <p:cNvPr id="32" name="Oval Callout 31"/>
          <p:cNvSpPr/>
          <p:nvPr/>
        </p:nvSpPr>
        <p:spPr>
          <a:xfrm>
            <a:off x="785813" y="4214813"/>
            <a:ext cx="1571625" cy="642937"/>
          </a:xfrm>
          <a:prstGeom prst="wedgeEllipseCallout">
            <a:avLst>
              <a:gd name="adj1" fmla="val 40666"/>
              <a:gd name="adj2" fmla="val -54189"/>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dirty="0" err="1">
                <a:solidFill>
                  <a:schemeClr val="tx1"/>
                </a:solidFill>
                <a:latin typeface="Calibri" pitchFamily="34" charset="0"/>
                <a:ea typeface="Calibri" pitchFamily="34" charset="0"/>
                <a:cs typeface="Times New Roman" pitchFamily="18" charset="0"/>
              </a:rPr>
              <a:t>Bakki</a:t>
            </a:r>
            <a:endParaRPr lang="en-GB" sz="2000" dirty="0">
              <a:solidFill>
                <a:schemeClr val="tx1"/>
              </a:solidFill>
              <a:latin typeface="Calibri" pitchFamily="34" charset="0"/>
              <a:ea typeface="Calibri" pitchFamily="34" charset="0"/>
              <a:cs typeface="Times New Roman" pitchFamily="18" charset="0"/>
            </a:endParaRPr>
          </a:p>
          <a:p>
            <a:pPr algn="ctr">
              <a:defRPr/>
            </a:pPr>
            <a:r>
              <a:rPr lang="en-GB" sz="2000" dirty="0">
                <a:solidFill>
                  <a:schemeClr val="tx1"/>
                </a:solidFill>
                <a:latin typeface="Calibri" pitchFamily="34" charset="0"/>
                <a:ea typeface="Calibri" pitchFamily="34" charset="0"/>
                <a:cs typeface="Times New Roman" pitchFamily="18" charset="0"/>
              </a:rPr>
              <a:t>(teens) </a:t>
            </a:r>
          </a:p>
        </p:txBody>
      </p:sp>
      <p:sp>
        <p:nvSpPr>
          <p:cNvPr id="33" name="Rounded Rectangle 32"/>
          <p:cNvSpPr/>
          <p:nvPr/>
        </p:nvSpPr>
        <p:spPr>
          <a:xfrm>
            <a:off x="571500" y="1143000"/>
            <a:ext cx="1857375" cy="2857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chemeClr val="tx1"/>
                </a:solidFill>
                <a:latin typeface="Calibri" pitchFamily="34" charset="0"/>
              </a:rPr>
              <a:t>HRT</a:t>
            </a:r>
          </a:p>
        </p:txBody>
      </p:sp>
      <p:sp>
        <p:nvSpPr>
          <p:cNvPr id="34" name="Rounded Rectangle 33"/>
          <p:cNvSpPr/>
          <p:nvPr/>
        </p:nvSpPr>
        <p:spPr>
          <a:xfrm>
            <a:off x="3000375" y="1143000"/>
            <a:ext cx="2786063" cy="3571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chemeClr val="tx1"/>
                </a:solidFill>
                <a:latin typeface="Calibri" pitchFamily="34" charset="0"/>
              </a:rPr>
              <a:t>HRT CIGARETTES</a:t>
            </a:r>
          </a:p>
        </p:txBody>
      </p:sp>
      <p:sp>
        <p:nvSpPr>
          <p:cNvPr id="35" name="Rounded Rectangle 34"/>
          <p:cNvSpPr/>
          <p:nvPr/>
        </p:nvSpPr>
        <p:spPr>
          <a:xfrm>
            <a:off x="6357938" y="1143000"/>
            <a:ext cx="2714625" cy="2857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chemeClr val="tx1"/>
                </a:solidFill>
                <a:latin typeface="Calibri" pitchFamily="34" charset="0"/>
              </a:rPr>
              <a:t>MANUFACTURED</a:t>
            </a:r>
          </a:p>
        </p:txBody>
      </p:sp>
      <p:sp>
        <p:nvSpPr>
          <p:cNvPr id="39" name="Oval Callout 38"/>
          <p:cNvSpPr/>
          <p:nvPr/>
        </p:nvSpPr>
        <p:spPr>
          <a:xfrm>
            <a:off x="366713" y="2500313"/>
            <a:ext cx="2071687" cy="642937"/>
          </a:xfrm>
          <a:prstGeom prst="wedgeEllipseCallout">
            <a:avLst>
              <a:gd name="adj1" fmla="val -36451"/>
              <a:gd name="adj2" fmla="val 60884"/>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dirty="0" err="1">
                <a:solidFill>
                  <a:schemeClr val="tx1"/>
                </a:solidFill>
                <a:latin typeface="Calibri" pitchFamily="34" charset="0"/>
                <a:ea typeface="Calibri" pitchFamily="34" charset="0"/>
                <a:cs typeface="Times New Roman" pitchFamily="18" charset="0"/>
              </a:rPr>
              <a:t>Backie</a:t>
            </a:r>
            <a:endParaRPr lang="en-GB" sz="2000" dirty="0">
              <a:solidFill>
                <a:schemeClr val="tx1"/>
              </a:solidFill>
              <a:latin typeface="Calibri" pitchFamily="34" charset="0"/>
              <a:ea typeface="Calibri" pitchFamily="34" charset="0"/>
              <a:cs typeface="Times New Roman" pitchFamily="18" charset="0"/>
            </a:endParaRPr>
          </a:p>
        </p:txBody>
      </p:sp>
      <p:sp>
        <p:nvSpPr>
          <p:cNvPr id="40" name="Oval Callout 39"/>
          <p:cNvSpPr/>
          <p:nvPr/>
        </p:nvSpPr>
        <p:spPr>
          <a:xfrm>
            <a:off x="214313" y="5072063"/>
            <a:ext cx="1571625" cy="642937"/>
          </a:xfrm>
          <a:prstGeom prst="wedgeEllipseCallout">
            <a:avLst>
              <a:gd name="adj1" fmla="val 40666"/>
              <a:gd name="adj2" fmla="val -54189"/>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dirty="0">
                <a:solidFill>
                  <a:schemeClr val="tx1"/>
                </a:solidFill>
                <a:latin typeface="Calibri" pitchFamily="34" charset="0"/>
                <a:ea typeface="Calibri" pitchFamily="34" charset="0"/>
                <a:cs typeface="Times New Roman" pitchFamily="18" charset="0"/>
              </a:rPr>
              <a:t>Tobacco</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3" name="Picture 10" descr="http://s3.amazonaws.com/estock/fspid10/27/62/69/7/rollup-cigarette-macro-2762697-l.jpg"/>
          <p:cNvPicPr>
            <a:picLocks noChangeAspect="1" noChangeArrowheads="1"/>
          </p:cNvPicPr>
          <p:nvPr/>
        </p:nvPicPr>
        <p:blipFill>
          <a:blip r:embed="rId3" cstate="print"/>
          <a:srcRect/>
          <a:stretch>
            <a:fillRect/>
          </a:stretch>
        </p:blipFill>
        <p:spPr bwMode="auto">
          <a:xfrm>
            <a:off x="0" y="1143000"/>
            <a:ext cx="4643438" cy="4857750"/>
          </a:xfrm>
          <a:prstGeom prst="rect">
            <a:avLst/>
          </a:prstGeom>
          <a:noFill/>
          <a:ln w="9525">
            <a:noFill/>
            <a:miter lim="800000"/>
            <a:headEnd/>
            <a:tailEnd/>
          </a:ln>
        </p:spPr>
      </p:pic>
      <p:pic>
        <p:nvPicPr>
          <p:cNvPr id="49154" name="Picture 6" descr="http://www.istockphoto.com/file_thumbview_approve/10816576/2/istockphoto_10816576-friends-relaxing-on-the-park.jpg"/>
          <p:cNvPicPr>
            <a:picLocks noChangeAspect="1" noChangeArrowheads="1"/>
          </p:cNvPicPr>
          <p:nvPr/>
        </p:nvPicPr>
        <p:blipFill>
          <a:blip r:embed="rId4" cstate="print"/>
          <a:srcRect/>
          <a:stretch>
            <a:fillRect/>
          </a:stretch>
        </p:blipFill>
        <p:spPr bwMode="auto">
          <a:xfrm>
            <a:off x="4643438" y="1143000"/>
            <a:ext cx="4500562" cy="4857750"/>
          </a:xfrm>
          <a:prstGeom prst="rect">
            <a:avLst/>
          </a:prstGeom>
          <a:noFill/>
          <a:ln w="9525">
            <a:noFill/>
            <a:miter lim="800000"/>
            <a:headEnd/>
            <a:tailEnd/>
          </a:ln>
        </p:spPr>
      </p:pic>
      <p:sp>
        <p:nvSpPr>
          <p:cNvPr id="49155" name="Title 1"/>
          <p:cNvSpPr>
            <a:spLocks noGrp="1"/>
          </p:cNvSpPr>
          <p:nvPr>
            <p:ph type="title"/>
          </p:nvPr>
        </p:nvSpPr>
        <p:spPr>
          <a:xfrm>
            <a:off x="303213" y="36513"/>
            <a:ext cx="8589962" cy="1077912"/>
          </a:xfrm>
        </p:spPr>
        <p:txBody>
          <a:bodyPr/>
          <a:lstStyle/>
          <a:p>
            <a:pPr eaLnBrk="1" hangingPunct="1"/>
            <a:r>
              <a:rPr lang="en-GB" smtClean="0"/>
              <a:t>HRT is strongly associated with relaxation and stress relief</a:t>
            </a:r>
          </a:p>
        </p:txBody>
      </p:sp>
      <p:sp>
        <p:nvSpPr>
          <p:cNvPr id="6" name="Rounded Rectangle 5"/>
          <p:cNvSpPr/>
          <p:nvPr/>
        </p:nvSpPr>
        <p:spPr>
          <a:xfrm>
            <a:off x="642938" y="3000375"/>
            <a:ext cx="3286125" cy="1500188"/>
          </a:xfrm>
          <a:prstGeom prst="round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b="1" dirty="0">
                <a:solidFill>
                  <a:schemeClr val="tx1"/>
                </a:solidFill>
                <a:latin typeface="Calibri" pitchFamily="34" charset="0"/>
              </a:rPr>
              <a:t>Required Ingredients</a:t>
            </a:r>
          </a:p>
          <a:p>
            <a:pPr marL="177800" indent="-177800">
              <a:buFont typeface="Arial" pitchFamily="34" charset="0"/>
              <a:buChar char="•"/>
              <a:defRPr/>
            </a:pPr>
            <a:r>
              <a:rPr lang="en-GB" sz="1800" dirty="0">
                <a:solidFill>
                  <a:schemeClr val="tx1"/>
                </a:solidFill>
                <a:latin typeface="Calibri" pitchFamily="34" charset="0"/>
              </a:rPr>
              <a:t>Pouch of tobacco (leaves)</a:t>
            </a:r>
          </a:p>
          <a:p>
            <a:pPr marL="177800" indent="-177800">
              <a:buFont typeface="Arial" pitchFamily="34" charset="0"/>
              <a:buChar char="•"/>
              <a:defRPr/>
            </a:pPr>
            <a:r>
              <a:rPr lang="en-GB" sz="1800" dirty="0">
                <a:solidFill>
                  <a:schemeClr val="tx1"/>
                </a:solidFill>
                <a:latin typeface="Calibri" pitchFamily="34" charset="0"/>
              </a:rPr>
              <a:t>Skins/</a:t>
            </a:r>
            <a:r>
              <a:rPr lang="en-GB" sz="1800" dirty="0" err="1">
                <a:solidFill>
                  <a:schemeClr val="tx1"/>
                </a:solidFill>
                <a:latin typeface="Calibri" pitchFamily="34" charset="0"/>
              </a:rPr>
              <a:t>Rizlas</a:t>
            </a:r>
            <a:endParaRPr lang="en-GB" sz="1800" dirty="0">
              <a:solidFill>
                <a:schemeClr val="tx1"/>
              </a:solidFill>
              <a:latin typeface="Calibri" pitchFamily="34" charset="0"/>
            </a:endParaRPr>
          </a:p>
          <a:p>
            <a:pPr marL="177800" indent="-177800">
              <a:buFont typeface="Arial" pitchFamily="34" charset="0"/>
              <a:buChar char="•"/>
              <a:defRPr/>
            </a:pPr>
            <a:r>
              <a:rPr lang="en-GB" sz="1800" dirty="0">
                <a:solidFill>
                  <a:schemeClr val="tx1"/>
                </a:solidFill>
                <a:latin typeface="Calibri" pitchFamily="34" charset="0"/>
              </a:rPr>
              <a:t>Filters/’tips’</a:t>
            </a:r>
          </a:p>
          <a:p>
            <a:pPr marL="177800" indent="-177800">
              <a:buFont typeface="Arial" pitchFamily="34" charset="0"/>
              <a:buChar char="•"/>
              <a:defRPr/>
            </a:pPr>
            <a:r>
              <a:rPr lang="en-GB" sz="1800" dirty="0">
                <a:solidFill>
                  <a:schemeClr val="tx1"/>
                </a:solidFill>
                <a:latin typeface="Calibri" pitchFamily="34" charset="0"/>
              </a:rPr>
              <a:t>Roach (even cannabis)</a:t>
            </a:r>
          </a:p>
        </p:txBody>
      </p:sp>
      <p:sp>
        <p:nvSpPr>
          <p:cNvPr id="7" name="Rounded Rectangle 6"/>
          <p:cNvSpPr/>
          <p:nvPr/>
        </p:nvSpPr>
        <p:spPr>
          <a:xfrm>
            <a:off x="642938" y="1714500"/>
            <a:ext cx="3286125" cy="1214438"/>
          </a:xfrm>
          <a:prstGeom prst="round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b="1" dirty="0">
                <a:solidFill>
                  <a:schemeClr val="tx1"/>
                </a:solidFill>
                <a:latin typeface="Calibri" pitchFamily="34" charset="0"/>
              </a:rPr>
              <a:t>Names for Cigarette</a:t>
            </a:r>
          </a:p>
          <a:p>
            <a:pPr marL="177800" indent="-177800">
              <a:buFont typeface="Arial" pitchFamily="34" charset="0"/>
              <a:buChar char="•"/>
              <a:defRPr/>
            </a:pPr>
            <a:r>
              <a:rPr lang="en-GB" sz="1800" dirty="0">
                <a:solidFill>
                  <a:schemeClr val="tx1"/>
                </a:solidFill>
                <a:latin typeface="Calibri" pitchFamily="34" charset="0"/>
              </a:rPr>
              <a:t>Roll-ups</a:t>
            </a:r>
          </a:p>
          <a:p>
            <a:pPr marL="177800" indent="-177800">
              <a:buFont typeface="Arial" pitchFamily="34" charset="0"/>
              <a:buChar char="•"/>
              <a:defRPr/>
            </a:pPr>
            <a:r>
              <a:rPr lang="en-GB" sz="1800" dirty="0" err="1">
                <a:solidFill>
                  <a:schemeClr val="tx1"/>
                </a:solidFill>
                <a:latin typeface="Calibri" pitchFamily="34" charset="0"/>
              </a:rPr>
              <a:t>Rollies</a:t>
            </a:r>
            <a:r>
              <a:rPr lang="en-GB" sz="1800" dirty="0">
                <a:solidFill>
                  <a:schemeClr val="tx1"/>
                </a:solidFill>
                <a:latin typeface="Calibri" pitchFamily="34" charset="0"/>
              </a:rPr>
              <a:t>, </a:t>
            </a:r>
            <a:r>
              <a:rPr lang="en-GB" sz="1800" dirty="0" err="1">
                <a:solidFill>
                  <a:schemeClr val="tx1"/>
                </a:solidFill>
                <a:latin typeface="Calibri" pitchFamily="34" charset="0"/>
              </a:rPr>
              <a:t>Rollys</a:t>
            </a:r>
            <a:endParaRPr lang="en-GB" sz="1800" dirty="0">
              <a:solidFill>
                <a:schemeClr val="tx1"/>
              </a:solidFill>
              <a:latin typeface="Calibri" pitchFamily="34" charset="0"/>
            </a:endParaRPr>
          </a:p>
          <a:p>
            <a:pPr marL="177800" indent="-177800">
              <a:buFont typeface="Arial" pitchFamily="34" charset="0"/>
              <a:buChar char="•"/>
              <a:defRPr/>
            </a:pPr>
            <a:r>
              <a:rPr lang="en-GB" sz="1600" dirty="0">
                <a:solidFill>
                  <a:schemeClr val="tx1"/>
                </a:solidFill>
                <a:latin typeface="Calibri" pitchFamily="34" charset="0"/>
              </a:rPr>
              <a:t>(Tabs, Cream Puffs, </a:t>
            </a:r>
            <a:r>
              <a:rPr lang="en-GB" sz="1600" dirty="0" err="1">
                <a:solidFill>
                  <a:schemeClr val="tx1"/>
                </a:solidFill>
                <a:latin typeface="Calibri" pitchFamily="34" charset="0"/>
              </a:rPr>
              <a:t>Ollys</a:t>
            </a:r>
            <a:r>
              <a:rPr lang="en-GB" sz="1600" dirty="0">
                <a:solidFill>
                  <a:schemeClr val="tx1"/>
                </a:solidFill>
                <a:latin typeface="Calibri" pitchFamily="34" charset="0"/>
              </a:rPr>
              <a:t>, Snouts)</a:t>
            </a:r>
          </a:p>
        </p:txBody>
      </p:sp>
      <p:sp>
        <p:nvSpPr>
          <p:cNvPr id="8" name="Rounded Rectangle 7"/>
          <p:cNvSpPr/>
          <p:nvPr/>
        </p:nvSpPr>
        <p:spPr>
          <a:xfrm>
            <a:off x="642938" y="4572000"/>
            <a:ext cx="3286125" cy="1285875"/>
          </a:xfrm>
          <a:prstGeom prst="round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b="1" dirty="0">
                <a:solidFill>
                  <a:schemeClr val="tx1"/>
                </a:solidFill>
                <a:latin typeface="Calibri" pitchFamily="34" charset="0"/>
              </a:rPr>
              <a:t>Tobacco Texture</a:t>
            </a:r>
          </a:p>
          <a:p>
            <a:pPr marL="177800" indent="-177800">
              <a:buFont typeface="Arial" pitchFamily="34" charset="0"/>
              <a:buChar char="•"/>
              <a:defRPr/>
            </a:pPr>
            <a:r>
              <a:rPr lang="en-GB" sz="1800" dirty="0">
                <a:solidFill>
                  <a:schemeClr val="tx1"/>
                </a:solidFill>
                <a:latin typeface="Calibri" pitchFamily="34" charset="0"/>
              </a:rPr>
              <a:t>Fresh</a:t>
            </a:r>
          </a:p>
          <a:p>
            <a:pPr marL="177800" indent="-177800">
              <a:buFont typeface="Arial" pitchFamily="34" charset="0"/>
              <a:buChar char="•"/>
              <a:defRPr/>
            </a:pPr>
            <a:r>
              <a:rPr lang="en-GB" sz="1800" dirty="0">
                <a:solidFill>
                  <a:schemeClr val="tx1"/>
                </a:solidFill>
                <a:latin typeface="Calibri" pitchFamily="34" charset="0"/>
              </a:rPr>
              <a:t>Sticky, wet</a:t>
            </a:r>
          </a:p>
          <a:p>
            <a:pPr marL="177800" indent="-177800">
              <a:buFont typeface="Arial" pitchFamily="34" charset="0"/>
              <a:buChar char="•"/>
              <a:defRPr/>
            </a:pPr>
            <a:r>
              <a:rPr lang="en-GB" sz="1800" dirty="0">
                <a:solidFill>
                  <a:schemeClr val="tx1"/>
                </a:solidFill>
                <a:latin typeface="Calibri" pitchFamily="34" charset="0"/>
              </a:rPr>
              <a:t>(Messy)</a:t>
            </a:r>
          </a:p>
        </p:txBody>
      </p:sp>
      <p:sp>
        <p:nvSpPr>
          <p:cNvPr id="10" name="Rounded Rectangle 9"/>
          <p:cNvSpPr/>
          <p:nvPr/>
        </p:nvSpPr>
        <p:spPr>
          <a:xfrm>
            <a:off x="5143500" y="3071813"/>
            <a:ext cx="3357563" cy="1500187"/>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b="1" dirty="0">
                <a:solidFill>
                  <a:schemeClr val="tx1"/>
                </a:solidFill>
                <a:latin typeface="Calibri" pitchFamily="34" charset="0"/>
              </a:rPr>
              <a:t>Mood</a:t>
            </a:r>
          </a:p>
          <a:p>
            <a:pPr marL="177800" indent="-177800">
              <a:buFont typeface="Arial" pitchFamily="34" charset="0"/>
              <a:buChar char="•"/>
              <a:defRPr/>
            </a:pPr>
            <a:r>
              <a:rPr lang="en-GB" sz="1800" dirty="0">
                <a:solidFill>
                  <a:schemeClr val="tx1"/>
                </a:solidFill>
                <a:latin typeface="Calibri" pitchFamily="34" charset="0"/>
              </a:rPr>
              <a:t>Relaxing – smooth smoke</a:t>
            </a:r>
          </a:p>
          <a:p>
            <a:pPr marL="177800" indent="-177800">
              <a:buFont typeface="Arial" pitchFamily="34" charset="0"/>
              <a:buChar char="•"/>
              <a:defRPr/>
            </a:pPr>
            <a:r>
              <a:rPr lang="en-GB" sz="1800" dirty="0">
                <a:solidFill>
                  <a:schemeClr val="tx1"/>
                </a:solidFill>
                <a:latin typeface="Calibri" pitchFamily="34" charset="0"/>
              </a:rPr>
              <a:t>Chilled – associations with cannabis</a:t>
            </a:r>
          </a:p>
          <a:p>
            <a:pPr marL="177800" indent="-177800">
              <a:buFont typeface="Arial" pitchFamily="34" charset="0"/>
              <a:buChar char="•"/>
              <a:defRPr/>
            </a:pPr>
            <a:r>
              <a:rPr lang="en-GB" sz="1800" dirty="0">
                <a:solidFill>
                  <a:schemeClr val="tx1"/>
                </a:solidFill>
                <a:latin typeface="Calibri" pitchFamily="34" charset="0"/>
              </a:rPr>
              <a:t>Sociable, drinking</a:t>
            </a:r>
          </a:p>
        </p:txBody>
      </p:sp>
      <p:sp>
        <p:nvSpPr>
          <p:cNvPr id="11" name="Rounded Rectangle 10"/>
          <p:cNvSpPr/>
          <p:nvPr/>
        </p:nvSpPr>
        <p:spPr>
          <a:xfrm>
            <a:off x="5143500" y="1714500"/>
            <a:ext cx="3357563" cy="1285875"/>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b="1" dirty="0">
                <a:solidFill>
                  <a:schemeClr val="tx1"/>
                </a:solidFill>
                <a:latin typeface="Calibri" pitchFamily="34" charset="0"/>
              </a:rPr>
              <a:t>Act of Rolling </a:t>
            </a:r>
            <a:r>
              <a:rPr lang="en-GB" sz="1800" dirty="0">
                <a:solidFill>
                  <a:schemeClr val="tx1"/>
                </a:solidFill>
                <a:latin typeface="Calibri" pitchFamily="34" charset="0"/>
              </a:rPr>
              <a:t>(adult)</a:t>
            </a:r>
            <a:endParaRPr lang="en-GB" sz="1800" b="1" dirty="0">
              <a:solidFill>
                <a:schemeClr val="tx1"/>
              </a:solidFill>
              <a:latin typeface="Calibri" pitchFamily="34" charset="0"/>
            </a:endParaRPr>
          </a:p>
          <a:p>
            <a:pPr marL="177800" indent="-177800">
              <a:buFont typeface="Arial" pitchFamily="34" charset="0"/>
              <a:buChar char="•"/>
              <a:defRPr/>
            </a:pPr>
            <a:r>
              <a:rPr lang="en-GB" sz="1800" dirty="0">
                <a:solidFill>
                  <a:schemeClr val="tx1"/>
                </a:solidFill>
                <a:latin typeface="Calibri" pitchFamily="34" charset="0"/>
              </a:rPr>
              <a:t>Skill</a:t>
            </a:r>
          </a:p>
          <a:p>
            <a:pPr marL="177800" indent="-177800">
              <a:buFont typeface="Arial" pitchFamily="34" charset="0"/>
              <a:buChar char="•"/>
              <a:defRPr/>
            </a:pPr>
            <a:r>
              <a:rPr lang="en-GB" sz="1800" dirty="0">
                <a:solidFill>
                  <a:schemeClr val="tx1"/>
                </a:solidFill>
                <a:latin typeface="Calibri" pitchFamily="34" charset="0"/>
              </a:rPr>
              <a:t>Therapeutic</a:t>
            </a:r>
          </a:p>
          <a:p>
            <a:pPr marL="177800" indent="-177800">
              <a:buFont typeface="Arial" pitchFamily="34" charset="0"/>
              <a:buChar char="•"/>
              <a:defRPr/>
            </a:pPr>
            <a:r>
              <a:rPr lang="en-GB" sz="1800" dirty="0">
                <a:solidFill>
                  <a:schemeClr val="tx1"/>
                </a:solidFill>
                <a:latin typeface="Calibri" pitchFamily="34" charset="0"/>
              </a:rPr>
              <a:t>Stress relief</a:t>
            </a:r>
          </a:p>
        </p:txBody>
      </p:sp>
      <p:sp>
        <p:nvSpPr>
          <p:cNvPr id="12" name="Text Box 10"/>
          <p:cNvSpPr txBox="1">
            <a:spLocks noChangeArrowheads="1"/>
          </p:cNvSpPr>
          <p:nvPr/>
        </p:nvSpPr>
        <p:spPr bwMode="auto">
          <a:xfrm>
            <a:off x="3175" y="6021388"/>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stronger sense of relaxation and stress relief vs.</a:t>
            </a:r>
          </a:p>
          <a:p>
            <a:pPr marL="279400"/>
            <a:r>
              <a:rPr lang="en-US" sz="2400" b="1">
                <a:latin typeface="Calibri" pitchFamily="34" charset="0"/>
              </a:rPr>
              <a:t>   manufactured cigarettes » </a:t>
            </a:r>
          </a:p>
        </p:txBody>
      </p:sp>
      <p:pic>
        <p:nvPicPr>
          <p:cNvPr id="13" name="Picture 19"/>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
        <p:nvSpPr>
          <p:cNvPr id="14" name="Rounded Rectangle 13"/>
          <p:cNvSpPr/>
          <p:nvPr/>
        </p:nvSpPr>
        <p:spPr>
          <a:xfrm>
            <a:off x="5143500" y="4643438"/>
            <a:ext cx="3357563" cy="1214437"/>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b="1" dirty="0">
                <a:solidFill>
                  <a:schemeClr val="tx1"/>
                </a:solidFill>
                <a:latin typeface="Calibri" pitchFamily="34" charset="0"/>
              </a:rPr>
              <a:t>Health risks </a:t>
            </a:r>
            <a:r>
              <a:rPr lang="en-GB" sz="1800" dirty="0">
                <a:solidFill>
                  <a:schemeClr val="tx1"/>
                </a:solidFill>
                <a:latin typeface="Calibri" pitchFamily="34" charset="0"/>
              </a:rPr>
              <a:t>(teens only)</a:t>
            </a:r>
          </a:p>
          <a:p>
            <a:pPr marL="177800" indent="-177800">
              <a:buFont typeface="Arial" pitchFamily="34" charset="0"/>
              <a:buChar char="•"/>
              <a:defRPr/>
            </a:pPr>
            <a:r>
              <a:rPr lang="en-GB" sz="1800" dirty="0">
                <a:solidFill>
                  <a:schemeClr val="tx1"/>
                </a:solidFill>
                <a:latin typeface="Calibri" pitchFamily="34" charset="0"/>
              </a:rPr>
              <a:t>Throat cancer</a:t>
            </a:r>
          </a:p>
          <a:p>
            <a:pPr marL="177800" indent="-177800">
              <a:buFont typeface="Arial" pitchFamily="34" charset="0"/>
              <a:buChar char="•"/>
              <a:defRPr/>
            </a:pPr>
            <a:r>
              <a:rPr lang="en-GB" sz="1800" dirty="0">
                <a:solidFill>
                  <a:schemeClr val="tx1"/>
                </a:solidFill>
                <a:latin typeface="Calibri" pitchFamily="34" charset="0"/>
              </a:rPr>
              <a:t>Health warnings on pouches</a:t>
            </a:r>
          </a:p>
          <a:p>
            <a:pPr marL="177800" indent="-177800">
              <a:buFont typeface="Arial" pitchFamily="34" charset="0"/>
              <a:buChar char="•"/>
              <a:defRPr/>
            </a:pPr>
            <a:r>
              <a:rPr lang="en-GB" sz="1800" dirty="0">
                <a:solidFill>
                  <a:schemeClr val="tx1"/>
                </a:solidFill>
                <a:latin typeface="Calibri" pitchFamily="34" charset="0"/>
              </a:rPr>
              <a:t>(taught in school)</a:t>
            </a:r>
          </a:p>
        </p:txBody>
      </p:sp>
      <p:sp>
        <p:nvSpPr>
          <p:cNvPr id="15" name="Rounded Rectangle 14"/>
          <p:cNvSpPr/>
          <p:nvPr/>
        </p:nvSpPr>
        <p:spPr>
          <a:xfrm rot="16200000">
            <a:off x="-1393031" y="3679032"/>
            <a:ext cx="3429000" cy="500062"/>
          </a:xfrm>
          <a:prstGeom prst="round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b="1" dirty="0">
                <a:solidFill>
                  <a:schemeClr val="tx1"/>
                </a:solidFill>
                <a:latin typeface="Calibri" pitchFamily="34" charset="0"/>
              </a:rPr>
              <a:t>FUNCTIONAL ASSOCIATIONS</a:t>
            </a:r>
          </a:p>
        </p:txBody>
      </p:sp>
      <p:sp>
        <p:nvSpPr>
          <p:cNvPr id="16" name="Rounded Rectangle 15"/>
          <p:cNvSpPr/>
          <p:nvPr/>
        </p:nvSpPr>
        <p:spPr>
          <a:xfrm rot="5400000">
            <a:off x="7108032" y="3607593"/>
            <a:ext cx="3429000" cy="500063"/>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b="1" dirty="0">
                <a:solidFill>
                  <a:schemeClr val="tx1"/>
                </a:solidFill>
                <a:latin typeface="Calibri" pitchFamily="34" charset="0"/>
              </a:rPr>
              <a:t>EMOTIONAL ASSOCIATIONS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p:txBody>
          <a:bodyPr/>
          <a:lstStyle/>
          <a:p>
            <a:pPr eaLnBrk="1" hangingPunct="1"/>
            <a:r>
              <a:rPr lang="en-GB" smtClean="0"/>
              <a:t>Some pre-task excerpts to illustrate....</a:t>
            </a:r>
          </a:p>
        </p:txBody>
      </p:sp>
      <p:pic>
        <p:nvPicPr>
          <p:cNvPr id="114690" name="Picture 2" descr="C:\Users\kirsty\Desktop\scans 002.jpg"/>
          <p:cNvPicPr>
            <a:picLocks noChangeAspect="1" noChangeArrowheads="1"/>
          </p:cNvPicPr>
          <p:nvPr/>
        </p:nvPicPr>
        <p:blipFill>
          <a:blip r:embed="rId3" cstate="print"/>
          <a:srcRect/>
          <a:stretch>
            <a:fillRect/>
          </a:stretch>
        </p:blipFill>
        <p:spPr bwMode="auto">
          <a:xfrm>
            <a:off x="1000125" y="1500188"/>
            <a:ext cx="7072313" cy="42148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ight Arrow 11"/>
          <p:cNvSpPr/>
          <p:nvPr/>
        </p:nvSpPr>
        <p:spPr>
          <a:xfrm>
            <a:off x="3286125" y="1143000"/>
            <a:ext cx="2714625" cy="4714875"/>
          </a:xfrm>
          <a:prstGeom prs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Calibri" pitchFamily="34" charset="0"/>
            </a:endParaRPr>
          </a:p>
        </p:txBody>
      </p:sp>
      <p:sp>
        <p:nvSpPr>
          <p:cNvPr id="53250" name="Title 1"/>
          <p:cNvSpPr>
            <a:spLocks noGrp="1"/>
          </p:cNvSpPr>
          <p:nvPr>
            <p:ph type="title"/>
          </p:nvPr>
        </p:nvSpPr>
        <p:spPr>
          <a:xfrm>
            <a:off x="303213" y="71438"/>
            <a:ext cx="8589962" cy="1077912"/>
          </a:xfrm>
        </p:spPr>
        <p:txBody>
          <a:bodyPr/>
          <a:lstStyle/>
          <a:p>
            <a:pPr eaLnBrk="1" hangingPunct="1"/>
            <a:r>
              <a:rPr lang="en-GB" smtClean="0"/>
              <a:t>Typical HRT smoker is perceived to be laid back and relaxed, in terms of personality</a:t>
            </a:r>
          </a:p>
        </p:txBody>
      </p:sp>
      <p:sp>
        <p:nvSpPr>
          <p:cNvPr id="7" name="Text Box 10"/>
          <p:cNvSpPr txBox="1">
            <a:spLocks noChangeArrowheads="1"/>
          </p:cNvSpPr>
          <p:nvPr/>
        </p:nvSpPr>
        <p:spPr bwMode="auto">
          <a:xfrm>
            <a:off x="3175" y="6021388"/>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rolling tobacco is strongly linked with rural Southwest </a:t>
            </a:r>
          </a:p>
          <a:p>
            <a:pPr marL="279400"/>
            <a:r>
              <a:rPr lang="en-US" sz="2400" b="1">
                <a:latin typeface="Calibri" pitchFamily="34" charset="0"/>
              </a:rPr>
              <a:t>   culture – life is more laid back and ‘chilled’ » </a:t>
            </a:r>
          </a:p>
        </p:txBody>
      </p:sp>
      <p:pic>
        <p:nvPicPr>
          <p:cNvPr id="8"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
        <p:nvSpPr>
          <p:cNvPr id="9" name="Rounded Rectangle 8"/>
          <p:cNvSpPr/>
          <p:nvPr/>
        </p:nvSpPr>
        <p:spPr>
          <a:xfrm>
            <a:off x="428625" y="1285875"/>
            <a:ext cx="2786063" cy="1571625"/>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b="1" dirty="0">
                <a:solidFill>
                  <a:schemeClr val="bg1"/>
                </a:solidFill>
                <a:latin typeface="Calibri" pitchFamily="34" charset="0"/>
              </a:rPr>
              <a:t>Personality</a:t>
            </a:r>
          </a:p>
          <a:p>
            <a:pPr marL="177800" indent="-177800">
              <a:buFont typeface="Arial" pitchFamily="34" charset="0"/>
              <a:buChar char="•"/>
              <a:defRPr/>
            </a:pPr>
            <a:r>
              <a:rPr lang="en-GB" sz="1800" dirty="0">
                <a:solidFill>
                  <a:schemeClr val="bg1"/>
                </a:solidFill>
                <a:latin typeface="Calibri" pitchFamily="34" charset="0"/>
              </a:rPr>
              <a:t>Chilled</a:t>
            </a:r>
          </a:p>
          <a:p>
            <a:pPr marL="177800" indent="-177800">
              <a:buFont typeface="Arial" pitchFamily="34" charset="0"/>
              <a:buChar char="•"/>
              <a:defRPr/>
            </a:pPr>
            <a:r>
              <a:rPr lang="en-GB" sz="1800" dirty="0">
                <a:solidFill>
                  <a:schemeClr val="bg1"/>
                </a:solidFill>
                <a:latin typeface="Calibri" pitchFamily="34" charset="0"/>
              </a:rPr>
              <a:t>Laid back</a:t>
            </a:r>
          </a:p>
          <a:p>
            <a:pPr marL="177800" indent="-177800">
              <a:buFont typeface="Arial" pitchFamily="34" charset="0"/>
              <a:buChar char="•"/>
              <a:defRPr/>
            </a:pPr>
            <a:r>
              <a:rPr lang="en-GB" sz="1800" dirty="0">
                <a:solidFill>
                  <a:schemeClr val="bg1"/>
                </a:solidFill>
                <a:latin typeface="Calibri" pitchFamily="34" charset="0"/>
              </a:rPr>
              <a:t>Considers themselves slightly ‘alternative’</a:t>
            </a:r>
          </a:p>
        </p:txBody>
      </p:sp>
      <p:sp>
        <p:nvSpPr>
          <p:cNvPr id="10" name="Rounded Rectangle 9"/>
          <p:cNvSpPr/>
          <p:nvPr/>
        </p:nvSpPr>
        <p:spPr>
          <a:xfrm>
            <a:off x="428625" y="4357688"/>
            <a:ext cx="2786063" cy="1571625"/>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b="1" dirty="0">
                <a:solidFill>
                  <a:schemeClr val="bg1"/>
                </a:solidFill>
                <a:latin typeface="Calibri" pitchFamily="34" charset="0"/>
              </a:rPr>
              <a:t>Work &amp; Location</a:t>
            </a:r>
          </a:p>
          <a:p>
            <a:pPr marL="177800" indent="-177800">
              <a:buFont typeface="Arial" pitchFamily="34" charset="0"/>
              <a:buChar char="•"/>
              <a:defRPr/>
            </a:pPr>
            <a:r>
              <a:rPr lang="en-GB" sz="1800" dirty="0">
                <a:solidFill>
                  <a:schemeClr val="bg1"/>
                </a:solidFill>
                <a:latin typeface="Calibri" pitchFamily="34" charset="0"/>
              </a:rPr>
              <a:t>Working class – less money</a:t>
            </a:r>
          </a:p>
          <a:p>
            <a:pPr marL="177800" indent="-177800">
              <a:buFont typeface="Arial" pitchFamily="34" charset="0"/>
              <a:buChar char="•"/>
              <a:defRPr/>
            </a:pPr>
            <a:r>
              <a:rPr lang="en-GB" sz="1800" dirty="0">
                <a:solidFill>
                  <a:schemeClr val="bg1"/>
                </a:solidFill>
                <a:latin typeface="Calibri" pitchFamily="34" charset="0"/>
              </a:rPr>
              <a:t>Outdoors work, rural areas</a:t>
            </a:r>
          </a:p>
        </p:txBody>
      </p:sp>
      <p:sp>
        <p:nvSpPr>
          <p:cNvPr id="11" name="Rounded Rectangle 10"/>
          <p:cNvSpPr/>
          <p:nvPr/>
        </p:nvSpPr>
        <p:spPr>
          <a:xfrm>
            <a:off x="428625" y="2928938"/>
            <a:ext cx="2786063" cy="1357312"/>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b="1" dirty="0">
                <a:solidFill>
                  <a:schemeClr val="bg1"/>
                </a:solidFill>
                <a:latin typeface="Calibri" pitchFamily="34" charset="0"/>
              </a:rPr>
              <a:t>Appearance</a:t>
            </a:r>
          </a:p>
          <a:p>
            <a:pPr marL="177800" indent="-177800">
              <a:buFont typeface="Arial" pitchFamily="34" charset="0"/>
              <a:buChar char="•"/>
              <a:defRPr/>
            </a:pPr>
            <a:r>
              <a:rPr lang="en-GB" sz="1800" dirty="0">
                <a:solidFill>
                  <a:schemeClr val="bg1"/>
                </a:solidFill>
                <a:latin typeface="Calibri" pitchFamily="34" charset="0"/>
              </a:rPr>
              <a:t>Casual, relaxed</a:t>
            </a:r>
          </a:p>
          <a:p>
            <a:pPr marL="177800" indent="-177800">
              <a:buFont typeface="Arial" pitchFamily="34" charset="0"/>
              <a:buChar char="•"/>
              <a:defRPr/>
            </a:pPr>
            <a:r>
              <a:rPr lang="en-GB" sz="1800" dirty="0">
                <a:solidFill>
                  <a:schemeClr val="bg1"/>
                </a:solidFill>
                <a:latin typeface="Calibri" pitchFamily="34" charset="0"/>
              </a:rPr>
              <a:t>Teens in coastal areas associate with surfers</a:t>
            </a:r>
          </a:p>
        </p:txBody>
      </p:sp>
      <p:pic>
        <p:nvPicPr>
          <p:cNvPr id="53256" name="Picture 4" descr="http://m.gmgrd.co.uk/res/681.$plit/C_71_article_1093127_image_list_image_list_item_0_image.jpg"/>
          <p:cNvPicPr>
            <a:picLocks noChangeAspect="1" noChangeArrowheads="1"/>
          </p:cNvPicPr>
          <p:nvPr/>
        </p:nvPicPr>
        <p:blipFill>
          <a:blip r:embed="rId4" cstate="print"/>
          <a:srcRect/>
          <a:stretch>
            <a:fillRect/>
          </a:stretch>
        </p:blipFill>
        <p:spPr bwMode="auto">
          <a:xfrm>
            <a:off x="6786563" y="1281113"/>
            <a:ext cx="2214562" cy="2647950"/>
          </a:xfrm>
          <a:prstGeom prst="rect">
            <a:avLst/>
          </a:prstGeom>
          <a:noFill/>
          <a:ln w="9525">
            <a:noFill/>
            <a:miter lim="800000"/>
            <a:headEnd/>
            <a:tailEnd/>
          </a:ln>
        </p:spPr>
      </p:pic>
      <p:pic>
        <p:nvPicPr>
          <p:cNvPr id="53257" name="Picture 2" descr="http://www.contactmusic.com/pics/mb/rhys_ifans_181108/rhys_ifans_2178802.jpg"/>
          <p:cNvPicPr>
            <a:picLocks noChangeAspect="1" noChangeArrowheads="1"/>
          </p:cNvPicPr>
          <p:nvPr/>
        </p:nvPicPr>
        <p:blipFill>
          <a:blip r:embed="rId5" cstate="print"/>
          <a:srcRect/>
          <a:stretch>
            <a:fillRect/>
          </a:stretch>
        </p:blipFill>
        <p:spPr bwMode="auto">
          <a:xfrm>
            <a:off x="6572250" y="3022600"/>
            <a:ext cx="1928813" cy="2947988"/>
          </a:xfrm>
          <a:prstGeom prst="rect">
            <a:avLst/>
          </a:prstGeom>
          <a:noFill/>
          <a:ln w="9525">
            <a:noFill/>
            <a:miter lim="800000"/>
            <a:headEnd/>
            <a:tailEnd/>
          </a:ln>
        </p:spPr>
      </p:pic>
      <p:sp>
        <p:nvSpPr>
          <p:cNvPr id="53258" name="TextBox 12"/>
          <p:cNvSpPr txBox="1">
            <a:spLocks noChangeArrowheads="1"/>
          </p:cNvSpPr>
          <p:nvPr/>
        </p:nvSpPr>
        <p:spPr bwMode="auto">
          <a:xfrm>
            <a:off x="7089775" y="5621338"/>
            <a:ext cx="912813" cy="304800"/>
          </a:xfrm>
          <a:prstGeom prst="rect">
            <a:avLst/>
          </a:prstGeom>
          <a:solidFill>
            <a:schemeClr val="bg1">
              <a:alpha val="65881"/>
            </a:schemeClr>
          </a:solidFill>
          <a:ln w="9525">
            <a:noFill/>
            <a:miter lim="800000"/>
            <a:headEnd/>
            <a:tailEnd/>
          </a:ln>
        </p:spPr>
        <p:txBody>
          <a:bodyPr wrap="none">
            <a:spAutoFit/>
          </a:bodyPr>
          <a:lstStyle/>
          <a:p>
            <a:r>
              <a:rPr lang="en-GB">
                <a:latin typeface="Calibri" pitchFamily="34" charset="0"/>
              </a:rPr>
              <a:t>Rhys Ifans</a:t>
            </a:r>
          </a:p>
        </p:txBody>
      </p:sp>
      <p:sp>
        <p:nvSpPr>
          <p:cNvPr id="53259" name="TextBox 13"/>
          <p:cNvSpPr txBox="1">
            <a:spLocks noChangeArrowheads="1"/>
          </p:cNvSpPr>
          <p:nvPr/>
        </p:nvSpPr>
        <p:spPr bwMode="auto">
          <a:xfrm>
            <a:off x="7242175" y="2857500"/>
            <a:ext cx="1330325" cy="523875"/>
          </a:xfrm>
          <a:prstGeom prst="rect">
            <a:avLst/>
          </a:prstGeom>
          <a:solidFill>
            <a:schemeClr val="bg1">
              <a:alpha val="65881"/>
            </a:schemeClr>
          </a:solidFill>
          <a:ln w="9525">
            <a:noFill/>
            <a:miter lim="800000"/>
            <a:headEnd/>
            <a:tailEnd/>
          </a:ln>
        </p:spPr>
        <p:txBody>
          <a:bodyPr wrap="none">
            <a:spAutoFit/>
          </a:bodyPr>
          <a:lstStyle/>
          <a:p>
            <a:pPr algn="ctr"/>
            <a:r>
              <a:rPr lang="en-GB">
                <a:latin typeface="Calibri" pitchFamily="34" charset="0"/>
              </a:rPr>
              <a:t>Frank Gallagher</a:t>
            </a:r>
          </a:p>
          <a:p>
            <a:pPr algn="ctr"/>
            <a:r>
              <a:rPr lang="en-GB">
                <a:latin typeface="Calibri" pitchFamily="34" charset="0"/>
              </a:rPr>
              <a:t>(Shameless)</a:t>
            </a:r>
          </a:p>
        </p:txBody>
      </p:sp>
      <p:sp>
        <p:nvSpPr>
          <p:cNvPr id="16" name="Oval Callout 15"/>
          <p:cNvSpPr/>
          <p:nvPr/>
        </p:nvSpPr>
        <p:spPr>
          <a:xfrm>
            <a:off x="3714750" y="1928813"/>
            <a:ext cx="2928938" cy="1285875"/>
          </a:xfrm>
          <a:prstGeom prst="wedgeEllipseCallout">
            <a:avLst>
              <a:gd name="adj1" fmla="val -38611"/>
              <a:gd name="adj2" fmla="val 52624"/>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i="1" dirty="0">
                <a:solidFill>
                  <a:schemeClr val="tx1"/>
                </a:solidFill>
                <a:latin typeface="Calibri" pitchFamily="34" charset="0"/>
              </a:rPr>
              <a:t>I think smoking </a:t>
            </a:r>
            <a:r>
              <a:rPr lang="en-GB" i="1" dirty="0" err="1">
                <a:solidFill>
                  <a:schemeClr val="tx1"/>
                </a:solidFill>
                <a:latin typeface="Calibri" pitchFamily="34" charset="0"/>
              </a:rPr>
              <a:t>rollies</a:t>
            </a:r>
            <a:r>
              <a:rPr lang="en-GB" i="1" dirty="0">
                <a:solidFill>
                  <a:schemeClr val="tx1"/>
                </a:solidFill>
                <a:latin typeface="Calibri" pitchFamily="34" charset="0"/>
              </a:rPr>
              <a:t> is very ‘South West’... we’re a bit rebellious down here, a bit more laid back and chilled out</a:t>
            </a:r>
          </a:p>
        </p:txBody>
      </p:sp>
      <p:sp>
        <p:nvSpPr>
          <p:cNvPr id="17" name="Oval Callout 16"/>
          <p:cNvSpPr/>
          <p:nvPr/>
        </p:nvSpPr>
        <p:spPr>
          <a:xfrm>
            <a:off x="3571875" y="3929063"/>
            <a:ext cx="2928938" cy="1071562"/>
          </a:xfrm>
          <a:prstGeom prst="wedgeEllipseCallout">
            <a:avLst>
              <a:gd name="adj1" fmla="val -46416"/>
              <a:gd name="adj2" fmla="val -4219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i="1">
                <a:solidFill>
                  <a:schemeClr val="tx1"/>
                </a:solidFill>
                <a:latin typeface="Calibri" pitchFamily="34" charset="0"/>
                <a:ea typeface="Calibri" pitchFamily="34" charset="0"/>
                <a:cs typeface="Times New Roman" pitchFamily="18" charset="0"/>
              </a:rPr>
              <a:t>It’s much cooler - surfers always smoke rollies, you’d never see them smoking a straight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1"/>
          <p:cNvSpPr>
            <a:spLocks noGrp="1"/>
          </p:cNvSpPr>
          <p:nvPr>
            <p:ph type="title"/>
          </p:nvPr>
        </p:nvSpPr>
        <p:spPr>
          <a:xfrm>
            <a:off x="303213" y="215900"/>
            <a:ext cx="8589962" cy="1077913"/>
          </a:xfrm>
        </p:spPr>
        <p:txBody>
          <a:bodyPr/>
          <a:lstStyle/>
          <a:p>
            <a:pPr eaLnBrk="1" hangingPunct="1"/>
            <a:r>
              <a:rPr lang="en-GB" smtClean="0"/>
              <a:t>We have observed more widespread usage in rural areas, where tobacco smoking is the ‘norm’</a:t>
            </a:r>
          </a:p>
        </p:txBody>
      </p:sp>
      <p:sp>
        <p:nvSpPr>
          <p:cNvPr id="4" name="Text Box 10"/>
          <p:cNvSpPr txBox="1">
            <a:spLocks noChangeArrowheads="1"/>
          </p:cNvSpPr>
          <p:nvPr/>
        </p:nvSpPr>
        <p:spPr bwMode="auto">
          <a:xfrm>
            <a:off x="3175" y="6021388"/>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less stigma/embarrassment smoking tobacco in rural </a:t>
            </a:r>
          </a:p>
          <a:p>
            <a:pPr marL="279400"/>
            <a:r>
              <a:rPr lang="en-US" sz="2400" b="1">
                <a:latin typeface="Calibri" pitchFamily="34" charset="0"/>
              </a:rPr>
              <a:t>    areas » </a:t>
            </a:r>
          </a:p>
        </p:txBody>
      </p:sp>
      <p:pic>
        <p:nvPicPr>
          <p:cNvPr id="5"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pic>
        <p:nvPicPr>
          <p:cNvPr id="55300" name="Picture 2" descr="http://www.highertrevarthafarm.com/pictures/cowfield.jpg"/>
          <p:cNvPicPr>
            <a:picLocks noChangeAspect="1" noChangeArrowheads="1"/>
          </p:cNvPicPr>
          <p:nvPr/>
        </p:nvPicPr>
        <p:blipFill>
          <a:blip r:embed="rId4" cstate="print"/>
          <a:srcRect/>
          <a:stretch>
            <a:fillRect/>
          </a:stretch>
        </p:blipFill>
        <p:spPr bwMode="auto">
          <a:xfrm>
            <a:off x="357188" y="1500188"/>
            <a:ext cx="4286250" cy="4429125"/>
          </a:xfrm>
          <a:prstGeom prst="rect">
            <a:avLst/>
          </a:prstGeom>
          <a:noFill/>
          <a:ln w="9525">
            <a:noFill/>
            <a:miter lim="800000"/>
            <a:headEnd/>
            <a:tailEnd/>
          </a:ln>
        </p:spPr>
      </p:pic>
      <p:pic>
        <p:nvPicPr>
          <p:cNvPr id="55301" name="Picture 4" descr="http://1.bp.blogspot.com/_Ymx9e66vrGc/SZpQ8Lg8g2I/AAAAAAAAHs0/uIXTRUr3k8g/s400/3261032592_73ed8f4c01_o.jpg"/>
          <p:cNvPicPr>
            <a:picLocks noChangeAspect="1" noChangeArrowheads="1"/>
          </p:cNvPicPr>
          <p:nvPr/>
        </p:nvPicPr>
        <p:blipFill>
          <a:blip r:embed="rId5" cstate="print"/>
          <a:srcRect/>
          <a:stretch>
            <a:fillRect/>
          </a:stretch>
        </p:blipFill>
        <p:spPr bwMode="auto">
          <a:xfrm>
            <a:off x="4643438" y="1500188"/>
            <a:ext cx="4214812" cy="4429125"/>
          </a:xfrm>
          <a:prstGeom prst="rect">
            <a:avLst/>
          </a:prstGeom>
          <a:noFill/>
          <a:ln w="9525">
            <a:noFill/>
            <a:miter lim="800000"/>
            <a:headEnd/>
            <a:tailEnd/>
          </a:ln>
        </p:spPr>
      </p:pic>
      <p:sp>
        <p:nvSpPr>
          <p:cNvPr id="55302" name="TextBox 8"/>
          <p:cNvSpPr txBox="1">
            <a:spLocks noChangeArrowheads="1"/>
          </p:cNvSpPr>
          <p:nvPr/>
        </p:nvSpPr>
        <p:spPr bwMode="auto">
          <a:xfrm>
            <a:off x="1289050" y="1609725"/>
            <a:ext cx="2387600" cy="731838"/>
          </a:xfrm>
          <a:prstGeom prst="rect">
            <a:avLst/>
          </a:prstGeom>
          <a:solidFill>
            <a:schemeClr val="bg1">
              <a:alpha val="58823"/>
            </a:schemeClr>
          </a:solidFill>
          <a:ln w="9525">
            <a:noFill/>
            <a:miter lim="800000"/>
            <a:headEnd/>
            <a:tailEnd/>
          </a:ln>
        </p:spPr>
        <p:txBody>
          <a:bodyPr wrap="none">
            <a:spAutoFit/>
          </a:bodyPr>
          <a:lstStyle/>
          <a:p>
            <a:pPr algn="ctr"/>
            <a:r>
              <a:rPr lang="en-GB" sz="2400" b="1">
                <a:latin typeface="Calibri" pitchFamily="34" charset="0"/>
              </a:rPr>
              <a:t>RURAL </a:t>
            </a:r>
          </a:p>
          <a:p>
            <a:pPr algn="ctr"/>
            <a:r>
              <a:rPr lang="en-GB" sz="1800">
                <a:latin typeface="Calibri" pitchFamily="34" charset="0"/>
              </a:rPr>
              <a:t>e.g. Camborne/Redruth</a:t>
            </a:r>
            <a:endParaRPr lang="en-GB" sz="1600">
              <a:latin typeface="Calibri" pitchFamily="34" charset="0"/>
            </a:endParaRPr>
          </a:p>
        </p:txBody>
      </p:sp>
      <p:sp>
        <p:nvSpPr>
          <p:cNvPr id="55303" name="TextBox 9"/>
          <p:cNvSpPr txBox="1">
            <a:spLocks noChangeArrowheads="1"/>
          </p:cNvSpPr>
          <p:nvPr/>
        </p:nvSpPr>
        <p:spPr bwMode="auto">
          <a:xfrm>
            <a:off x="5741988" y="1609725"/>
            <a:ext cx="2174875" cy="831850"/>
          </a:xfrm>
          <a:prstGeom prst="rect">
            <a:avLst/>
          </a:prstGeom>
          <a:solidFill>
            <a:schemeClr val="bg1">
              <a:alpha val="58823"/>
            </a:schemeClr>
          </a:solidFill>
          <a:ln w="9525">
            <a:noFill/>
            <a:miter lim="800000"/>
            <a:headEnd/>
            <a:tailEnd/>
          </a:ln>
        </p:spPr>
        <p:txBody>
          <a:bodyPr wrap="none">
            <a:spAutoFit/>
          </a:bodyPr>
          <a:lstStyle/>
          <a:p>
            <a:pPr algn="ctr"/>
            <a:r>
              <a:rPr lang="en-GB" sz="2400" b="1">
                <a:latin typeface="Calibri" pitchFamily="34" charset="0"/>
              </a:rPr>
              <a:t>SURBURBAN/</a:t>
            </a:r>
          </a:p>
          <a:p>
            <a:pPr algn="ctr"/>
            <a:r>
              <a:rPr lang="en-GB" sz="2400" b="1">
                <a:latin typeface="Calibri" pitchFamily="34" charset="0"/>
              </a:rPr>
              <a:t>URBAN </a:t>
            </a:r>
            <a:r>
              <a:rPr lang="en-GB" sz="1800">
                <a:latin typeface="Calibri" pitchFamily="34" charset="0"/>
              </a:rPr>
              <a:t>e.g. Bristol</a:t>
            </a:r>
            <a:endParaRPr lang="en-GB" sz="2400">
              <a:latin typeface="Calibri" pitchFamily="34" charset="0"/>
            </a:endParaRPr>
          </a:p>
        </p:txBody>
      </p:sp>
      <p:sp>
        <p:nvSpPr>
          <p:cNvPr id="11" name="Rounded Rectangle 10"/>
          <p:cNvSpPr/>
          <p:nvPr/>
        </p:nvSpPr>
        <p:spPr>
          <a:xfrm>
            <a:off x="500063" y="3571875"/>
            <a:ext cx="3929062" cy="2214563"/>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177800" indent="-177800">
              <a:buFont typeface="Arial" pitchFamily="34" charset="0"/>
              <a:buChar char="•"/>
              <a:defRPr/>
            </a:pPr>
            <a:r>
              <a:rPr lang="en-GB" sz="1800" dirty="0">
                <a:solidFill>
                  <a:schemeClr val="tx1"/>
                </a:solidFill>
                <a:latin typeface="Calibri" pitchFamily="34" charset="0"/>
              </a:rPr>
              <a:t>More people smoking HRT generally, as lower disposable incomes</a:t>
            </a:r>
          </a:p>
          <a:p>
            <a:pPr marL="177800" indent="-177800">
              <a:buFont typeface="Arial" pitchFamily="34" charset="0"/>
              <a:buChar char="•"/>
              <a:defRPr/>
            </a:pPr>
            <a:r>
              <a:rPr lang="en-GB" sz="1800" dirty="0">
                <a:solidFill>
                  <a:schemeClr val="tx1"/>
                </a:solidFill>
                <a:latin typeface="Calibri" pitchFamily="34" charset="0"/>
              </a:rPr>
              <a:t>More likely to use HRT from an earlier age</a:t>
            </a:r>
          </a:p>
          <a:p>
            <a:pPr marL="177800" indent="-177800">
              <a:buFont typeface="Arial" pitchFamily="34" charset="0"/>
              <a:buChar char="•"/>
              <a:defRPr/>
            </a:pPr>
            <a:r>
              <a:rPr lang="en-GB" sz="1800" dirty="0">
                <a:solidFill>
                  <a:schemeClr val="tx1"/>
                </a:solidFill>
                <a:latin typeface="Calibri" pitchFamily="34" charset="0"/>
              </a:rPr>
              <a:t>Can feel like odd one out smoking manufactured cigarettes</a:t>
            </a:r>
          </a:p>
        </p:txBody>
      </p:sp>
      <p:sp>
        <p:nvSpPr>
          <p:cNvPr id="12" name="Rounded Rectangle 11"/>
          <p:cNvSpPr/>
          <p:nvPr/>
        </p:nvSpPr>
        <p:spPr>
          <a:xfrm>
            <a:off x="4929188" y="3571875"/>
            <a:ext cx="3786187" cy="2214563"/>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177800" indent="-177800">
              <a:buFont typeface="Arial" pitchFamily="34" charset="0"/>
              <a:buChar char="•"/>
              <a:defRPr/>
            </a:pPr>
            <a:r>
              <a:rPr lang="en-GB" sz="1800" dirty="0">
                <a:solidFill>
                  <a:schemeClr val="tx1"/>
                </a:solidFill>
                <a:latin typeface="Calibri" pitchFamily="34" charset="0"/>
              </a:rPr>
              <a:t>More people smoking manufactured cigarettes – slightly higher disposable incomes</a:t>
            </a:r>
          </a:p>
          <a:p>
            <a:pPr marL="177800" indent="-177800">
              <a:buFont typeface="Arial" pitchFamily="34" charset="0"/>
              <a:buChar char="•"/>
              <a:defRPr/>
            </a:pPr>
            <a:r>
              <a:rPr lang="en-GB" sz="1800" dirty="0">
                <a:solidFill>
                  <a:schemeClr val="tx1"/>
                </a:solidFill>
                <a:latin typeface="Calibri" pitchFamily="34" charset="0"/>
              </a:rPr>
              <a:t>Some can feel embarrassed smoking HRT in public</a:t>
            </a:r>
          </a:p>
          <a:p>
            <a:pPr marL="177800" indent="-177800">
              <a:buFont typeface="Arial" pitchFamily="34" charset="0"/>
              <a:buChar char="•"/>
              <a:defRPr/>
            </a:pPr>
            <a:r>
              <a:rPr lang="en-GB" sz="1800" dirty="0">
                <a:solidFill>
                  <a:schemeClr val="tx1"/>
                </a:solidFill>
                <a:latin typeface="Calibri" pitchFamily="34" charset="0"/>
              </a:rPr>
              <a:t>Many have migrated to tobacco later in life</a:t>
            </a:r>
          </a:p>
        </p:txBody>
      </p:sp>
      <p:sp>
        <p:nvSpPr>
          <p:cNvPr id="13" name="Oval Callout 12"/>
          <p:cNvSpPr/>
          <p:nvPr/>
        </p:nvSpPr>
        <p:spPr>
          <a:xfrm>
            <a:off x="0" y="2428875"/>
            <a:ext cx="2928938" cy="1214438"/>
          </a:xfrm>
          <a:prstGeom prst="wedgeEllipseCallout">
            <a:avLst>
              <a:gd name="adj1" fmla="val 28597"/>
              <a:gd name="adj2" fmla="val 57156"/>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i="1">
                <a:solidFill>
                  <a:schemeClr val="tx1"/>
                </a:solidFill>
                <a:latin typeface="Calibri" pitchFamily="34" charset="0"/>
                <a:ea typeface="Calibri" pitchFamily="34" charset="0"/>
                <a:cs typeface="Times New Roman" pitchFamily="18" charset="0"/>
              </a:rPr>
              <a:t>Everyone I know smokes rollies, you’re definitely in the minority down here if you’re smoking straights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itle 1"/>
          <p:cNvSpPr>
            <a:spLocks noGrp="1"/>
          </p:cNvSpPr>
          <p:nvPr>
            <p:ph type="title"/>
          </p:nvPr>
        </p:nvSpPr>
        <p:spPr>
          <a:xfrm>
            <a:off x="303213" y="215900"/>
            <a:ext cx="8589962" cy="1077913"/>
          </a:xfrm>
        </p:spPr>
        <p:txBody>
          <a:bodyPr/>
          <a:lstStyle/>
          <a:p>
            <a:pPr eaLnBrk="1" hangingPunct="1"/>
            <a:r>
              <a:rPr lang="en-GB" smtClean="0"/>
              <a:t>Historically, the typical HRT smoker has been perceived as an old man or a cannabis smoker</a:t>
            </a:r>
          </a:p>
        </p:txBody>
      </p:sp>
      <p:sp>
        <p:nvSpPr>
          <p:cNvPr id="5" name="Rounded Rectangle 4"/>
          <p:cNvSpPr/>
          <p:nvPr/>
        </p:nvSpPr>
        <p:spPr>
          <a:xfrm>
            <a:off x="428625" y="3714750"/>
            <a:ext cx="3643313" cy="2214563"/>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b="1" dirty="0">
                <a:solidFill>
                  <a:schemeClr val="tx1"/>
                </a:solidFill>
                <a:latin typeface="Calibri" pitchFamily="34" charset="0"/>
              </a:rPr>
              <a:t>Young Cannabis Smoker</a:t>
            </a:r>
          </a:p>
          <a:p>
            <a:pPr marL="177800" indent="-177800">
              <a:buFont typeface="Arial" pitchFamily="34" charset="0"/>
              <a:buChar char="•"/>
              <a:defRPr/>
            </a:pPr>
            <a:r>
              <a:rPr lang="en-GB" sz="1800" dirty="0">
                <a:solidFill>
                  <a:schemeClr val="tx1"/>
                </a:solidFill>
                <a:latin typeface="Calibri" pitchFamily="34" charset="0"/>
              </a:rPr>
              <a:t>Student with less money</a:t>
            </a:r>
          </a:p>
          <a:p>
            <a:pPr marL="177800" indent="-177800">
              <a:buFont typeface="Arial" pitchFamily="34" charset="0"/>
              <a:buChar char="•"/>
              <a:defRPr/>
            </a:pPr>
            <a:r>
              <a:rPr lang="en-GB" sz="1800" dirty="0">
                <a:solidFill>
                  <a:schemeClr val="tx1"/>
                </a:solidFill>
                <a:latin typeface="Calibri" pitchFamily="34" charset="0"/>
              </a:rPr>
              <a:t>Chilled and relaxed</a:t>
            </a:r>
          </a:p>
          <a:p>
            <a:pPr marL="177800" indent="-177800">
              <a:buFont typeface="Arial" pitchFamily="34" charset="0"/>
              <a:buChar char="•"/>
              <a:defRPr/>
            </a:pPr>
            <a:r>
              <a:rPr lang="en-GB" sz="1800" dirty="0">
                <a:solidFill>
                  <a:schemeClr val="tx1"/>
                </a:solidFill>
                <a:latin typeface="Calibri" pitchFamily="34" charset="0"/>
              </a:rPr>
              <a:t>Likes having a joint with friends</a:t>
            </a:r>
          </a:p>
          <a:p>
            <a:pPr marL="177800" indent="-177800">
              <a:buFont typeface="Arial" pitchFamily="34" charset="0"/>
              <a:buChar char="•"/>
              <a:defRPr/>
            </a:pPr>
            <a:r>
              <a:rPr lang="en-GB" sz="1800" dirty="0">
                <a:solidFill>
                  <a:schemeClr val="tx1"/>
                </a:solidFill>
                <a:latin typeface="Calibri" pitchFamily="34" charset="0"/>
              </a:rPr>
              <a:t>Looked down on by society (to some degree) – not necessarily a negative for younger smokers</a:t>
            </a:r>
          </a:p>
        </p:txBody>
      </p:sp>
      <p:sp>
        <p:nvSpPr>
          <p:cNvPr id="6" name="Rounded Rectangle 5"/>
          <p:cNvSpPr/>
          <p:nvPr/>
        </p:nvSpPr>
        <p:spPr>
          <a:xfrm>
            <a:off x="4929188" y="3714750"/>
            <a:ext cx="3571875" cy="2214563"/>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b="1" dirty="0">
                <a:solidFill>
                  <a:schemeClr val="tx1"/>
                </a:solidFill>
                <a:latin typeface="Calibri" pitchFamily="34" charset="0"/>
              </a:rPr>
              <a:t>Old Man</a:t>
            </a:r>
          </a:p>
          <a:p>
            <a:pPr marL="177800" indent="-177800">
              <a:buFont typeface="Arial" pitchFamily="34" charset="0"/>
              <a:buChar char="•"/>
              <a:defRPr/>
            </a:pPr>
            <a:r>
              <a:rPr lang="en-GB" sz="1800" dirty="0">
                <a:solidFill>
                  <a:schemeClr val="tx1"/>
                </a:solidFill>
                <a:latin typeface="Calibri" pitchFamily="34" charset="0"/>
              </a:rPr>
              <a:t>Historically older working class men tend to smoke HRT (esp. Drum and Old Holborn) </a:t>
            </a:r>
          </a:p>
          <a:p>
            <a:pPr marL="177800" indent="-177800">
              <a:buFont typeface="Arial" pitchFamily="34" charset="0"/>
              <a:buChar char="•"/>
              <a:defRPr/>
            </a:pPr>
            <a:r>
              <a:rPr lang="en-GB" sz="1800" dirty="0">
                <a:solidFill>
                  <a:schemeClr val="tx1"/>
                </a:solidFill>
                <a:latin typeface="Calibri" pitchFamily="34" charset="0"/>
              </a:rPr>
              <a:t>Linked to mining/farming – R&amp;M traditional jobs</a:t>
            </a:r>
          </a:p>
          <a:p>
            <a:pPr marL="177800" indent="-177800">
              <a:buFont typeface="Arial" pitchFamily="34" charset="0"/>
              <a:buChar char="•"/>
              <a:defRPr/>
            </a:pPr>
            <a:r>
              <a:rPr lang="en-GB" sz="1800" dirty="0">
                <a:solidFill>
                  <a:schemeClr val="tx1"/>
                </a:solidFill>
                <a:latin typeface="Calibri" pitchFamily="34" charset="0"/>
              </a:rPr>
              <a:t>Associated with older pubs</a:t>
            </a:r>
          </a:p>
        </p:txBody>
      </p:sp>
      <p:sp>
        <p:nvSpPr>
          <p:cNvPr id="7" name="Text Box 10"/>
          <p:cNvSpPr txBox="1">
            <a:spLocks noChangeArrowheads="1"/>
          </p:cNvSpPr>
          <p:nvPr/>
        </p:nvSpPr>
        <p:spPr bwMode="auto">
          <a:xfrm>
            <a:off x="0" y="6022975"/>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for this reason, some older smokers can perceive HRT to </a:t>
            </a:r>
          </a:p>
          <a:p>
            <a:pPr marL="279400"/>
            <a:r>
              <a:rPr lang="en-US" sz="2400" b="1">
                <a:latin typeface="Calibri" pitchFamily="34" charset="0"/>
              </a:rPr>
              <a:t>   be less feminine » </a:t>
            </a:r>
          </a:p>
        </p:txBody>
      </p:sp>
      <p:pic>
        <p:nvPicPr>
          <p:cNvPr id="8"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pic>
        <p:nvPicPr>
          <p:cNvPr id="57350" name="Picture 2" descr="http://img.timeinc.net/people/i/2006/stylechannel/blog/061120/pete_doherty_300x400.jpg"/>
          <p:cNvPicPr>
            <a:picLocks noChangeAspect="1" noChangeArrowheads="1"/>
          </p:cNvPicPr>
          <p:nvPr/>
        </p:nvPicPr>
        <p:blipFill>
          <a:blip r:embed="rId4" cstate="print"/>
          <a:srcRect/>
          <a:stretch>
            <a:fillRect/>
          </a:stretch>
        </p:blipFill>
        <p:spPr bwMode="auto">
          <a:xfrm>
            <a:off x="428625" y="1357313"/>
            <a:ext cx="3643313" cy="2263775"/>
          </a:xfrm>
          <a:prstGeom prst="rect">
            <a:avLst/>
          </a:prstGeom>
          <a:noFill/>
          <a:ln w="9525">
            <a:noFill/>
            <a:miter lim="800000"/>
            <a:headEnd/>
            <a:tailEnd/>
          </a:ln>
        </p:spPr>
      </p:pic>
      <p:pic>
        <p:nvPicPr>
          <p:cNvPr id="57351" name="Picture 4" descr="http://cache3.asset-cache.net/xc/HB0794-001.jpg?v=1&amp;c=IWSAsset&amp;k=2&amp;d=2AC75F6FAA20674CB2FD775A4064B8ED7E88F9F0A9F47BA349207362A3F24453"/>
          <p:cNvPicPr>
            <a:picLocks noChangeAspect="1" noChangeArrowheads="1"/>
          </p:cNvPicPr>
          <p:nvPr/>
        </p:nvPicPr>
        <p:blipFill>
          <a:blip r:embed="rId5" cstate="print"/>
          <a:srcRect/>
          <a:stretch>
            <a:fillRect/>
          </a:stretch>
        </p:blipFill>
        <p:spPr bwMode="auto">
          <a:xfrm>
            <a:off x="4929188" y="1357313"/>
            <a:ext cx="3500437" cy="22860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Title 1"/>
          <p:cNvSpPr>
            <a:spLocks noGrp="1"/>
          </p:cNvSpPr>
          <p:nvPr>
            <p:ph type="title"/>
          </p:nvPr>
        </p:nvSpPr>
        <p:spPr>
          <a:xfrm>
            <a:off x="303213" y="142875"/>
            <a:ext cx="8589962" cy="584200"/>
          </a:xfrm>
        </p:spPr>
        <p:txBody>
          <a:bodyPr/>
          <a:lstStyle/>
          <a:p>
            <a:pPr eaLnBrk="1" hangingPunct="1"/>
            <a:r>
              <a:rPr lang="en-GB" smtClean="0"/>
              <a:t>However, the typical HRT user is evolving</a:t>
            </a:r>
          </a:p>
        </p:txBody>
      </p:sp>
      <p:sp>
        <p:nvSpPr>
          <p:cNvPr id="59394" name="Content Placeholder 2"/>
          <p:cNvSpPr>
            <a:spLocks noGrp="1"/>
          </p:cNvSpPr>
          <p:nvPr>
            <p:ph idx="1"/>
          </p:nvPr>
        </p:nvSpPr>
        <p:spPr>
          <a:xfrm>
            <a:off x="303213" y="1189038"/>
            <a:ext cx="8589962" cy="4525962"/>
          </a:xfrm>
        </p:spPr>
        <p:txBody>
          <a:bodyPr/>
          <a:lstStyle/>
          <a:p>
            <a:pPr eaLnBrk="1" hangingPunct="1"/>
            <a:r>
              <a:rPr lang="en-GB" smtClean="0"/>
              <a:t>Widespread usage nowadays - more women and young people are smoking roll-ups nowadays as it is cheaper alternative</a:t>
            </a:r>
          </a:p>
          <a:p>
            <a:pPr lvl="1" eaLnBrk="1" hangingPunct="1"/>
            <a:r>
              <a:rPr lang="en-GB" smtClean="0"/>
              <a:t>younger teens claim they can purchase pre-rolled cigarettes at school from friends (pre-rolled are cheaper 10-25p vs. 50p for manufactured)</a:t>
            </a:r>
          </a:p>
          <a:p>
            <a:pPr eaLnBrk="1" hangingPunct="1"/>
            <a:r>
              <a:rPr lang="en-GB" smtClean="0"/>
              <a:t>Tobacconists are perceived to cater more for female users e.g.</a:t>
            </a:r>
          </a:p>
          <a:p>
            <a:pPr lvl="1" eaLnBrk="1" hangingPunct="1"/>
            <a:r>
              <a:rPr lang="en-GB" smtClean="0"/>
              <a:t>different flavours of tobacco, papers (e.g. Pina Colada), even filters (menthol)</a:t>
            </a:r>
          </a:p>
          <a:p>
            <a:pPr lvl="1" eaLnBrk="1" hangingPunct="1"/>
            <a:r>
              <a:rPr lang="en-GB" smtClean="0"/>
              <a:t>greater emphasis on ‘accessory’ elements of smoking HRT e.g. pretty cigarette cases, filters with beads in </a:t>
            </a:r>
          </a:p>
          <a:p>
            <a:pPr eaLnBrk="1" hangingPunct="1"/>
            <a:r>
              <a:rPr lang="en-GB" smtClean="0"/>
              <a:t>Becoming more fashionable generally - smokers notice more and more young people using HRT</a:t>
            </a:r>
          </a:p>
          <a:p>
            <a:pPr lvl="1" eaLnBrk="1" hangingPunct="1"/>
            <a:r>
              <a:rPr lang="en-GB" smtClean="0"/>
              <a:t>teens strongly associate with cannabis usage (so cooler)</a:t>
            </a:r>
          </a:p>
        </p:txBody>
      </p:sp>
      <p:sp>
        <p:nvSpPr>
          <p:cNvPr id="4" name="Text Box 10"/>
          <p:cNvSpPr txBox="1">
            <a:spLocks noChangeArrowheads="1"/>
          </p:cNvSpPr>
          <p:nvPr/>
        </p:nvSpPr>
        <p:spPr bwMode="auto">
          <a:xfrm>
            <a:off x="0" y="6022975"/>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less social stigma attached to smoking a roll-up </a:t>
            </a:r>
          </a:p>
          <a:p>
            <a:pPr marL="279400"/>
            <a:r>
              <a:rPr lang="en-US" sz="2400" b="1">
                <a:latin typeface="Calibri" pitchFamily="34" charset="0"/>
              </a:rPr>
              <a:t>   nowadays » </a:t>
            </a:r>
          </a:p>
        </p:txBody>
      </p:sp>
      <p:pic>
        <p:nvPicPr>
          <p:cNvPr id="5"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Title 1"/>
          <p:cNvSpPr>
            <a:spLocks noGrp="1"/>
          </p:cNvSpPr>
          <p:nvPr>
            <p:ph type="title"/>
          </p:nvPr>
        </p:nvSpPr>
        <p:spPr>
          <a:xfrm>
            <a:off x="303213" y="142875"/>
            <a:ext cx="8589962" cy="1077913"/>
          </a:xfrm>
        </p:spPr>
        <p:txBody>
          <a:bodyPr/>
          <a:lstStyle/>
          <a:p>
            <a:pPr eaLnBrk="1" hangingPunct="1"/>
            <a:r>
              <a:rPr lang="en-GB" smtClean="0"/>
              <a:t>Female HRT smokers have different perceptions, based on initial reason for smoking rolling tobacco</a:t>
            </a:r>
          </a:p>
        </p:txBody>
      </p:sp>
      <p:sp>
        <p:nvSpPr>
          <p:cNvPr id="6" name="Rounded Rectangle 5"/>
          <p:cNvSpPr/>
          <p:nvPr/>
        </p:nvSpPr>
        <p:spPr>
          <a:xfrm>
            <a:off x="428625" y="1971675"/>
            <a:ext cx="3357563" cy="1785938"/>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GB" sz="2800" b="1" dirty="0">
                <a:solidFill>
                  <a:schemeClr val="tx1"/>
                </a:solidFill>
                <a:latin typeface="Calibri" pitchFamily="34" charset="0"/>
              </a:rPr>
              <a:t>EVERYONE                 (I KNOW) SMOKES HRT</a:t>
            </a:r>
          </a:p>
        </p:txBody>
      </p:sp>
      <p:sp>
        <p:nvSpPr>
          <p:cNvPr id="7" name="Rounded Rectangle 6"/>
          <p:cNvSpPr/>
          <p:nvPr/>
        </p:nvSpPr>
        <p:spPr>
          <a:xfrm>
            <a:off x="428625" y="4114800"/>
            <a:ext cx="3357563" cy="1743075"/>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GB" sz="2800" b="1" dirty="0">
                <a:solidFill>
                  <a:schemeClr val="tx1"/>
                </a:solidFill>
                <a:latin typeface="Calibri" pitchFamily="34" charset="0"/>
              </a:rPr>
              <a:t>IT’S CHEAPER</a:t>
            </a:r>
          </a:p>
        </p:txBody>
      </p:sp>
      <p:sp>
        <p:nvSpPr>
          <p:cNvPr id="8" name="Right Arrow 7"/>
          <p:cNvSpPr/>
          <p:nvPr/>
        </p:nvSpPr>
        <p:spPr>
          <a:xfrm>
            <a:off x="3714750" y="2185988"/>
            <a:ext cx="857250" cy="928687"/>
          </a:xfrm>
          <a:prstGeom prst="rightArrow">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Calibri" pitchFamily="34" charset="0"/>
            </a:endParaRPr>
          </a:p>
        </p:txBody>
      </p:sp>
      <p:sp>
        <p:nvSpPr>
          <p:cNvPr id="9" name="Right Arrow 8"/>
          <p:cNvSpPr/>
          <p:nvPr/>
        </p:nvSpPr>
        <p:spPr>
          <a:xfrm>
            <a:off x="3714750" y="4329113"/>
            <a:ext cx="857250" cy="928687"/>
          </a:xfrm>
          <a:prstGeom prst="rightArrow">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Calibri" pitchFamily="34" charset="0"/>
            </a:endParaRPr>
          </a:p>
        </p:txBody>
      </p:sp>
      <p:sp>
        <p:nvSpPr>
          <p:cNvPr id="10" name="Rounded Rectangle 9"/>
          <p:cNvSpPr/>
          <p:nvPr/>
        </p:nvSpPr>
        <p:spPr>
          <a:xfrm>
            <a:off x="4714875" y="1971675"/>
            <a:ext cx="4143375" cy="1785938"/>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177800" indent="-177800">
              <a:buFont typeface="Arial" pitchFamily="34" charset="0"/>
              <a:buChar char="•"/>
              <a:defRPr/>
            </a:pPr>
            <a:r>
              <a:rPr lang="en-GB" sz="1800" dirty="0">
                <a:solidFill>
                  <a:schemeClr val="tx1"/>
                </a:solidFill>
                <a:latin typeface="Calibri" pitchFamily="34" charset="0"/>
              </a:rPr>
              <a:t>Tobacco is a strong part of smoker’s identity, sense of being part of a club (social aspect) </a:t>
            </a:r>
          </a:p>
          <a:p>
            <a:pPr marL="177800" indent="-177800">
              <a:buFont typeface="Arial" pitchFamily="34" charset="0"/>
              <a:buChar char="•"/>
              <a:defRPr/>
            </a:pPr>
            <a:r>
              <a:rPr lang="en-GB" sz="1800" dirty="0">
                <a:solidFill>
                  <a:schemeClr val="tx1"/>
                </a:solidFill>
                <a:latin typeface="Calibri" pitchFamily="34" charset="0"/>
              </a:rPr>
              <a:t>Feel it is closely linked with their personality – laid back, relaxed etc.</a:t>
            </a:r>
          </a:p>
          <a:p>
            <a:pPr marL="177800" indent="-177800">
              <a:buFont typeface="Arial" pitchFamily="34" charset="0"/>
              <a:buChar char="•"/>
              <a:defRPr/>
            </a:pPr>
            <a:r>
              <a:rPr lang="en-GB" sz="1800" dirty="0">
                <a:solidFill>
                  <a:schemeClr val="tx1"/>
                </a:solidFill>
                <a:latin typeface="Calibri" pitchFamily="34" charset="0"/>
              </a:rPr>
              <a:t>No embarrassment smoking in public</a:t>
            </a:r>
          </a:p>
        </p:txBody>
      </p:sp>
      <p:sp>
        <p:nvSpPr>
          <p:cNvPr id="11" name="Rounded Rectangle 10"/>
          <p:cNvSpPr/>
          <p:nvPr/>
        </p:nvSpPr>
        <p:spPr>
          <a:xfrm>
            <a:off x="4714875" y="4114800"/>
            <a:ext cx="4143375" cy="1814513"/>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177800" indent="-177800">
              <a:buFont typeface="Arial" pitchFamily="34" charset="0"/>
              <a:buChar char="•"/>
              <a:defRPr/>
            </a:pPr>
            <a:r>
              <a:rPr lang="en-GB" sz="1800" dirty="0">
                <a:solidFill>
                  <a:schemeClr val="tx1"/>
                </a:solidFill>
                <a:latin typeface="Calibri" pitchFamily="34" charset="0"/>
              </a:rPr>
              <a:t>HRT is a means of affording to continue to smoke</a:t>
            </a:r>
          </a:p>
          <a:p>
            <a:pPr marL="177800" indent="-177800">
              <a:buFont typeface="Arial" pitchFamily="34" charset="0"/>
              <a:buChar char="•"/>
              <a:defRPr/>
            </a:pPr>
            <a:r>
              <a:rPr lang="en-GB" sz="1800" dirty="0">
                <a:solidFill>
                  <a:schemeClr val="tx1"/>
                </a:solidFill>
                <a:latin typeface="Calibri" pitchFamily="34" charset="0"/>
              </a:rPr>
              <a:t>Do not like to wear their tobacco usage as a badge of identity</a:t>
            </a:r>
          </a:p>
          <a:p>
            <a:pPr marL="177800" indent="-177800">
              <a:buFont typeface="Arial" pitchFamily="34" charset="0"/>
              <a:buChar char="•"/>
              <a:defRPr/>
            </a:pPr>
            <a:r>
              <a:rPr lang="en-GB" sz="1800" dirty="0">
                <a:solidFill>
                  <a:schemeClr val="tx1"/>
                </a:solidFill>
                <a:latin typeface="Calibri" pitchFamily="34" charset="0"/>
              </a:rPr>
              <a:t>Tend to be embarrassed about smoking HRT </a:t>
            </a:r>
          </a:p>
        </p:txBody>
      </p:sp>
      <p:sp>
        <p:nvSpPr>
          <p:cNvPr id="61448" name="TextBox 11"/>
          <p:cNvSpPr txBox="1">
            <a:spLocks noChangeArrowheads="1"/>
          </p:cNvSpPr>
          <p:nvPr/>
        </p:nvSpPr>
        <p:spPr bwMode="auto">
          <a:xfrm>
            <a:off x="1249363" y="1571625"/>
            <a:ext cx="1608137" cy="400050"/>
          </a:xfrm>
          <a:prstGeom prst="rect">
            <a:avLst/>
          </a:prstGeom>
          <a:noFill/>
          <a:ln w="9525">
            <a:noFill/>
            <a:miter lim="800000"/>
            <a:headEnd/>
            <a:tailEnd/>
          </a:ln>
        </p:spPr>
        <p:txBody>
          <a:bodyPr wrap="none">
            <a:spAutoFit/>
          </a:bodyPr>
          <a:lstStyle/>
          <a:p>
            <a:r>
              <a:rPr lang="en-GB" sz="2000" b="1" i="1">
                <a:latin typeface="Calibri" pitchFamily="34" charset="0"/>
              </a:rPr>
              <a:t>ENTRY POINT</a:t>
            </a:r>
          </a:p>
        </p:txBody>
      </p:sp>
      <p:sp>
        <p:nvSpPr>
          <p:cNvPr id="13" name="Text Box 10"/>
          <p:cNvSpPr txBox="1">
            <a:spLocks noChangeArrowheads="1"/>
          </p:cNvSpPr>
          <p:nvPr/>
        </p:nvSpPr>
        <p:spPr bwMode="auto">
          <a:xfrm>
            <a:off x="3175" y="6021388"/>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women more likely to smoke HRT if their partner or </a:t>
            </a:r>
          </a:p>
          <a:p>
            <a:pPr marL="279400"/>
            <a:r>
              <a:rPr lang="en-US" sz="2400" b="1">
                <a:latin typeface="Calibri" pitchFamily="34" charset="0"/>
              </a:rPr>
              <a:t>   another family member smokes tobacco » </a:t>
            </a:r>
          </a:p>
        </p:txBody>
      </p:sp>
      <p:pic>
        <p:nvPicPr>
          <p:cNvPr id="14"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
        <p:nvSpPr>
          <p:cNvPr id="61451" name="TextBox 14"/>
          <p:cNvSpPr txBox="1">
            <a:spLocks noChangeArrowheads="1"/>
          </p:cNvSpPr>
          <p:nvPr/>
        </p:nvSpPr>
        <p:spPr bwMode="auto">
          <a:xfrm>
            <a:off x="5143500" y="1571625"/>
            <a:ext cx="2859088" cy="400050"/>
          </a:xfrm>
          <a:prstGeom prst="rect">
            <a:avLst/>
          </a:prstGeom>
          <a:noFill/>
          <a:ln w="9525">
            <a:noFill/>
            <a:miter lim="800000"/>
            <a:headEnd/>
            <a:tailEnd/>
          </a:ln>
        </p:spPr>
        <p:txBody>
          <a:bodyPr wrap="none">
            <a:spAutoFit/>
          </a:bodyPr>
          <a:lstStyle/>
          <a:p>
            <a:r>
              <a:rPr lang="en-GB" sz="2000" b="1" i="1">
                <a:latin typeface="Calibri" pitchFamily="34" charset="0"/>
              </a:rPr>
              <a:t>ATTITUDE TOWARDS HRT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Title 1"/>
          <p:cNvSpPr>
            <a:spLocks noGrp="1"/>
          </p:cNvSpPr>
          <p:nvPr>
            <p:ph type="title"/>
          </p:nvPr>
        </p:nvSpPr>
        <p:spPr>
          <a:xfrm>
            <a:off x="303213" y="215900"/>
            <a:ext cx="8589962" cy="1077913"/>
          </a:xfrm>
        </p:spPr>
        <p:txBody>
          <a:bodyPr/>
          <a:lstStyle/>
          <a:p>
            <a:pPr eaLnBrk="1" hangingPunct="1"/>
            <a:r>
              <a:rPr lang="en-GB" smtClean="0"/>
              <a:t>HRT brands are initially divided based on strength/ taste, but then other factors come into play</a:t>
            </a:r>
          </a:p>
        </p:txBody>
      </p:sp>
      <p:sp>
        <p:nvSpPr>
          <p:cNvPr id="5" name="Left-Right Arrow 4"/>
          <p:cNvSpPr/>
          <p:nvPr/>
        </p:nvSpPr>
        <p:spPr>
          <a:xfrm>
            <a:off x="357188" y="1714500"/>
            <a:ext cx="8143875" cy="428625"/>
          </a:xfrm>
          <a:prstGeom prst="lef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latin typeface="Calibri" pitchFamily="34" charset="0"/>
            </a:endParaRPr>
          </a:p>
        </p:txBody>
      </p:sp>
      <p:sp>
        <p:nvSpPr>
          <p:cNvPr id="63491" name="TextBox 5"/>
          <p:cNvSpPr txBox="1">
            <a:spLocks noChangeArrowheads="1"/>
          </p:cNvSpPr>
          <p:nvPr/>
        </p:nvSpPr>
        <p:spPr bwMode="auto">
          <a:xfrm rot="-5400000">
            <a:off x="-158749" y="1785937"/>
            <a:ext cx="768350" cy="307975"/>
          </a:xfrm>
          <a:prstGeom prst="rect">
            <a:avLst/>
          </a:prstGeom>
          <a:noFill/>
          <a:ln w="9525">
            <a:noFill/>
            <a:miter lim="800000"/>
            <a:headEnd/>
            <a:tailEnd/>
          </a:ln>
        </p:spPr>
        <p:txBody>
          <a:bodyPr wrap="none">
            <a:spAutoFit/>
          </a:bodyPr>
          <a:lstStyle/>
          <a:p>
            <a:r>
              <a:rPr lang="en-GB" b="1">
                <a:latin typeface="Calibri" pitchFamily="34" charset="0"/>
              </a:rPr>
              <a:t>MILDER</a:t>
            </a:r>
          </a:p>
        </p:txBody>
      </p:sp>
      <p:sp>
        <p:nvSpPr>
          <p:cNvPr id="63492" name="TextBox 6"/>
          <p:cNvSpPr txBox="1">
            <a:spLocks noChangeArrowheads="1"/>
          </p:cNvSpPr>
          <p:nvPr/>
        </p:nvSpPr>
        <p:spPr bwMode="auto">
          <a:xfrm rot="5400000">
            <a:off x="8311357" y="1594644"/>
            <a:ext cx="998537" cy="523875"/>
          </a:xfrm>
          <a:prstGeom prst="rect">
            <a:avLst/>
          </a:prstGeom>
          <a:noFill/>
          <a:ln w="9525">
            <a:noFill/>
            <a:miter lim="800000"/>
            <a:headEnd/>
            <a:tailEnd/>
          </a:ln>
        </p:spPr>
        <p:txBody>
          <a:bodyPr wrap="none">
            <a:spAutoFit/>
          </a:bodyPr>
          <a:lstStyle/>
          <a:p>
            <a:r>
              <a:rPr lang="en-GB" b="1">
                <a:latin typeface="Calibri" pitchFamily="34" charset="0"/>
              </a:rPr>
              <a:t>STRONGER</a:t>
            </a:r>
          </a:p>
          <a:p>
            <a:r>
              <a:rPr lang="en-GB" b="1">
                <a:latin typeface="Calibri" pitchFamily="34" charset="0"/>
              </a:rPr>
              <a:t>HARSH</a:t>
            </a:r>
          </a:p>
        </p:txBody>
      </p:sp>
      <p:sp>
        <p:nvSpPr>
          <p:cNvPr id="8" name="Left-Right Arrow 7"/>
          <p:cNvSpPr/>
          <p:nvPr/>
        </p:nvSpPr>
        <p:spPr>
          <a:xfrm>
            <a:off x="357188" y="3289300"/>
            <a:ext cx="8286750" cy="428625"/>
          </a:xfrm>
          <a:prstGeom prst="lef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latin typeface="Calibri" pitchFamily="34" charset="0"/>
            </a:endParaRPr>
          </a:p>
        </p:txBody>
      </p:sp>
      <p:sp>
        <p:nvSpPr>
          <p:cNvPr id="63494" name="TextBox 8"/>
          <p:cNvSpPr txBox="1">
            <a:spLocks noChangeArrowheads="1"/>
          </p:cNvSpPr>
          <p:nvPr/>
        </p:nvSpPr>
        <p:spPr bwMode="auto">
          <a:xfrm rot="-5400000">
            <a:off x="-219074" y="3360737"/>
            <a:ext cx="889000" cy="307975"/>
          </a:xfrm>
          <a:prstGeom prst="rect">
            <a:avLst/>
          </a:prstGeom>
          <a:noFill/>
          <a:ln w="9525">
            <a:noFill/>
            <a:miter lim="800000"/>
            <a:headEnd/>
            <a:tailEnd/>
          </a:ln>
        </p:spPr>
        <p:txBody>
          <a:bodyPr wrap="none">
            <a:spAutoFit/>
          </a:bodyPr>
          <a:lstStyle/>
          <a:p>
            <a:r>
              <a:rPr lang="en-GB" b="1">
                <a:latin typeface="Calibri" pitchFamily="34" charset="0"/>
              </a:rPr>
              <a:t>NATURAL</a:t>
            </a:r>
          </a:p>
        </p:txBody>
      </p:sp>
      <p:sp>
        <p:nvSpPr>
          <p:cNvPr id="63495" name="TextBox 9"/>
          <p:cNvSpPr txBox="1">
            <a:spLocks noChangeArrowheads="1"/>
          </p:cNvSpPr>
          <p:nvPr/>
        </p:nvSpPr>
        <p:spPr bwMode="auto">
          <a:xfrm rot="5400000">
            <a:off x="8290720" y="3361531"/>
            <a:ext cx="1287462" cy="276225"/>
          </a:xfrm>
          <a:prstGeom prst="rect">
            <a:avLst/>
          </a:prstGeom>
          <a:noFill/>
          <a:ln w="9525">
            <a:noFill/>
            <a:miter lim="800000"/>
            <a:headEnd/>
            <a:tailEnd/>
          </a:ln>
        </p:spPr>
        <p:txBody>
          <a:bodyPr wrap="none">
            <a:spAutoFit/>
          </a:bodyPr>
          <a:lstStyle/>
          <a:p>
            <a:r>
              <a:rPr lang="en-GB" sz="1200" b="1">
                <a:latin typeface="Calibri" pitchFamily="34" charset="0"/>
              </a:rPr>
              <a:t>MANUFACTURED</a:t>
            </a:r>
          </a:p>
        </p:txBody>
      </p:sp>
      <p:sp>
        <p:nvSpPr>
          <p:cNvPr id="11" name="Left-Right Arrow 10"/>
          <p:cNvSpPr/>
          <p:nvPr/>
        </p:nvSpPr>
        <p:spPr>
          <a:xfrm>
            <a:off x="357188" y="4429125"/>
            <a:ext cx="8286750" cy="428625"/>
          </a:xfrm>
          <a:prstGeom prst="lef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latin typeface="Calibri" pitchFamily="34" charset="0"/>
            </a:endParaRPr>
          </a:p>
        </p:txBody>
      </p:sp>
      <p:sp>
        <p:nvSpPr>
          <p:cNvPr id="63497" name="TextBox 11"/>
          <p:cNvSpPr txBox="1">
            <a:spLocks noChangeArrowheads="1"/>
          </p:cNvSpPr>
          <p:nvPr/>
        </p:nvSpPr>
        <p:spPr bwMode="auto">
          <a:xfrm rot="5400000">
            <a:off x="8402638" y="4510088"/>
            <a:ext cx="1063625" cy="276225"/>
          </a:xfrm>
          <a:prstGeom prst="rect">
            <a:avLst/>
          </a:prstGeom>
          <a:noFill/>
          <a:ln w="9525">
            <a:noFill/>
            <a:miter lim="800000"/>
            <a:headEnd/>
            <a:tailEnd/>
          </a:ln>
        </p:spPr>
        <p:txBody>
          <a:bodyPr wrap="none">
            <a:spAutoFit/>
          </a:bodyPr>
          <a:lstStyle/>
          <a:p>
            <a:r>
              <a:rPr lang="en-GB" sz="1200" b="1">
                <a:latin typeface="Calibri" pitchFamily="34" charset="0"/>
              </a:rPr>
              <a:t>TRADITIONAL</a:t>
            </a:r>
          </a:p>
        </p:txBody>
      </p:sp>
      <p:sp>
        <p:nvSpPr>
          <p:cNvPr id="63498" name="TextBox 12"/>
          <p:cNvSpPr txBox="1">
            <a:spLocks noChangeArrowheads="1"/>
          </p:cNvSpPr>
          <p:nvPr/>
        </p:nvSpPr>
        <p:spPr bwMode="auto">
          <a:xfrm rot="-5400000">
            <a:off x="-434180" y="4501356"/>
            <a:ext cx="1287462" cy="276225"/>
          </a:xfrm>
          <a:prstGeom prst="rect">
            <a:avLst/>
          </a:prstGeom>
          <a:noFill/>
          <a:ln w="9525">
            <a:noFill/>
            <a:miter lim="800000"/>
            <a:headEnd/>
            <a:tailEnd/>
          </a:ln>
        </p:spPr>
        <p:txBody>
          <a:bodyPr wrap="none">
            <a:spAutoFit/>
          </a:bodyPr>
          <a:lstStyle/>
          <a:p>
            <a:r>
              <a:rPr lang="en-GB" sz="1200" b="1">
                <a:latin typeface="Calibri" pitchFamily="34" charset="0"/>
              </a:rPr>
              <a:t>CONTEMPORARY</a:t>
            </a:r>
          </a:p>
        </p:txBody>
      </p:sp>
      <p:sp>
        <p:nvSpPr>
          <p:cNvPr id="14" name="Left-Right Arrow 13"/>
          <p:cNvSpPr/>
          <p:nvPr/>
        </p:nvSpPr>
        <p:spPr>
          <a:xfrm>
            <a:off x="357188" y="5500688"/>
            <a:ext cx="8286750" cy="428625"/>
          </a:xfrm>
          <a:prstGeom prst="lef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latin typeface="Calibri" pitchFamily="34" charset="0"/>
            </a:endParaRPr>
          </a:p>
        </p:txBody>
      </p:sp>
      <p:sp>
        <p:nvSpPr>
          <p:cNvPr id="63500" name="TextBox 14"/>
          <p:cNvSpPr txBox="1">
            <a:spLocks noChangeArrowheads="1"/>
          </p:cNvSpPr>
          <p:nvPr/>
        </p:nvSpPr>
        <p:spPr bwMode="auto">
          <a:xfrm rot="5400000">
            <a:off x="8379619" y="5522119"/>
            <a:ext cx="1077913" cy="307975"/>
          </a:xfrm>
          <a:prstGeom prst="rect">
            <a:avLst/>
          </a:prstGeom>
          <a:noFill/>
          <a:ln w="9525">
            <a:noFill/>
            <a:miter lim="800000"/>
            <a:headEnd/>
            <a:tailEnd/>
          </a:ln>
        </p:spPr>
        <p:txBody>
          <a:bodyPr wrap="none">
            <a:spAutoFit/>
          </a:bodyPr>
          <a:lstStyle/>
          <a:p>
            <a:r>
              <a:rPr lang="en-GB" b="1">
                <a:latin typeface="Calibri" pitchFamily="34" charset="0"/>
              </a:rPr>
              <a:t>MASCULINE</a:t>
            </a:r>
          </a:p>
        </p:txBody>
      </p:sp>
      <p:sp>
        <p:nvSpPr>
          <p:cNvPr id="63501" name="TextBox 15"/>
          <p:cNvSpPr txBox="1">
            <a:spLocks noChangeArrowheads="1"/>
          </p:cNvSpPr>
          <p:nvPr/>
        </p:nvSpPr>
        <p:spPr bwMode="auto">
          <a:xfrm rot="-5400000">
            <a:off x="-263524" y="5594350"/>
            <a:ext cx="933450" cy="307975"/>
          </a:xfrm>
          <a:prstGeom prst="rect">
            <a:avLst/>
          </a:prstGeom>
          <a:noFill/>
          <a:ln w="9525">
            <a:noFill/>
            <a:miter lim="800000"/>
            <a:headEnd/>
            <a:tailEnd/>
          </a:ln>
        </p:spPr>
        <p:txBody>
          <a:bodyPr wrap="none">
            <a:spAutoFit/>
          </a:bodyPr>
          <a:lstStyle/>
          <a:p>
            <a:r>
              <a:rPr lang="en-GB" b="1">
                <a:latin typeface="Calibri" pitchFamily="34" charset="0"/>
              </a:rPr>
              <a:t>FEMININE</a:t>
            </a:r>
          </a:p>
        </p:txBody>
      </p:sp>
      <p:pic>
        <p:nvPicPr>
          <p:cNvPr id="63502" name="Picture 4" descr="http://t0.gstatic.com/images?q=tbn:Ky0M1OxoWzGRoM:http://cheapciggiesuk.co.uk/images/035270.jpg">
            <a:hlinkClick r:id="rId3"/>
          </p:cNvPr>
          <p:cNvPicPr>
            <a:picLocks noChangeAspect="1" noChangeArrowheads="1"/>
          </p:cNvPicPr>
          <p:nvPr/>
        </p:nvPicPr>
        <p:blipFill>
          <a:blip r:embed="rId4" cstate="print"/>
          <a:srcRect/>
          <a:stretch>
            <a:fillRect/>
          </a:stretch>
        </p:blipFill>
        <p:spPr bwMode="auto">
          <a:xfrm>
            <a:off x="642938" y="1643063"/>
            <a:ext cx="857250" cy="517525"/>
          </a:xfrm>
          <a:prstGeom prst="rect">
            <a:avLst/>
          </a:prstGeom>
          <a:noFill/>
          <a:ln w="9525">
            <a:noFill/>
            <a:miter lim="800000"/>
            <a:headEnd/>
            <a:tailEnd/>
          </a:ln>
        </p:spPr>
      </p:pic>
      <p:pic>
        <p:nvPicPr>
          <p:cNvPr id="63503" name="Picture 6" descr="http://t2.gstatic.com/images?q=tbn:2b8KmfgZv8aV-M:http://www.mysupermarket.co.uk/Images/ExternalImages/ProductsDetailed/59/035259.jpg">
            <a:hlinkClick r:id="rId5"/>
          </p:cNvPr>
          <p:cNvPicPr>
            <a:picLocks noChangeAspect="1" noChangeArrowheads="1"/>
          </p:cNvPicPr>
          <p:nvPr/>
        </p:nvPicPr>
        <p:blipFill>
          <a:blip r:embed="rId6" cstate="print"/>
          <a:srcRect/>
          <a:stretch>
            <a:fillRect/>
          </a:stretch>
        </p:blipFill>
        <p:spPr bwMode="auto">
          <a:xfrm>
            <a:off x="1571625" y="1643063"/>
            <a:ext cx="785813" cy="458787"/>
          </a:xfrm>
          <a:prstGeom prst="rect">
            <a:avLst/>
          </a:prstGeom>
          <a:noFill/>
          <a:ln w="9525">
            <a:noFill/>
            <a:miter lim="800000"/>
            <a:headEnd/>
            <a:tailEnd/>
          </a:ln>
        </p:spPr>
      </p:pic>
      <p:pic>
        <p:nvPicPr>
          <p:cNvPr id="63504" name="Picture 8" descr="http://t1.gstatic.com/images?q=tbn:IV4xl1Wjvin6QM:http://www.the-tobacconist.co.uk/tobacpics/cutters_choice.jpg">
            <a:hlinkClick r:id="rId7"/>
          </p:cNvPr>
          <p:cNvPicPr>
            <a:picLocks noChangeAspect="1" noChangeArrowheads="1"/>
          </p:cNvPicPr>
          <p:nvPr/>
        </p:nvPicPr>
        <p:blipFill>
          <a:blip r:embed="rId8" cstate="print"/>
          <a:srcRect/>
          <a:stretch>
            <a:fillRect/>
          </a:stretch>
        </p:blipFill>
        <p:spPr bwMode="auto">
          <a:xfrm>
            <a:off x="2428875" y="1643063"/>
            <a:ext cx="714375" cy="428625"/>
          </a:xfrm>
          <a:prstGeom prst="rect">
            <a:avLst/>
          </a:prstGeom>
          <a:noFill/>
          <a:ln w="9525">
            <a:noFill/>
            <a:miter lim="800000"/>
            <a:headEnd/>
            <a:tailEnd/>
          </a:ln>
        </p:spPr>
      </p:pic>
      <p:pic>
        <p:nvPicPr>
          <p:cNvPr id="63505" name="Picture 12" descr="http://t2.gstatic.com/images?q=tbn:s0NyA95qRDxaFM:http://www.toptobacco.co.uk/image.php%3Fproductid%3D16138">
            <a:hlinkClick r:id="rId9"/>
          </p:cNvPr>
          <p:cNvPicPr>
            <a:picLocks noChangeAspect="1" noChangeArrowheads="1"/>
          </p:cNvPicPr>
          <p:nvPr/>
        </p:nvPicPr>
        <p:blipFill>
          <a:blip r:embed="rId10" cstate="print"/>
          <a:srcRect/>
          <a:stretch>
            <a:fillRect/>
          </a:stretch>
        </p:blipFill>
        <p:spPr bwMode="auto">
          <a:xfrm>
            <a:off x="6484938" y="1603375"/>
            <a:ext cx="804862" cy="468313"/>
          </a:xfrm>
          <a:prstGeom prst="rect">
            <a:avLst/>
          </a:prstGeom>
          <a:noFill/>
          <a:ln w="9525">
            <a:noFill/>
            <a:miter lim="800000"/>
            <a:headEnd/>
            <a:tailEnd/>
          </a:ln>
        </p:spPr>
      </p:pic>
      <p:pic>
        <p:nvPicPr>
          <p:cNvPr id="63506" name="Picture 2" descr="http://t1.gstatic.com/images?q=tbn:_Pl16UyvV5CTLM:http://www.dutyfreecigs.net/Shoponline/images/Samson.jpg">
            <a:hlinkClick r:id="rId11"/>
          </p:cNvPr>
          <p:cNvPicPr>
            <a:picLocks noChangeAspect="1" noChangeArrowheads="1"/>
          </p:cNvPicPr>
          <p:nvPr/>
        </p:nvPicPr>
        <p:blipFill>
          <a:blip r:embed="rId12" cstate="print"/>
          <a:srcRect/>
          <a:stretch>
            <a:fillRect/>
          </a:stretch>
        </p:blipFill>
        <p:spPr bwMode="auto">
          <a:xfrm>
            <a:off x="5661025" y="1571625"/>
            <a:ext cx="771525" cy="506413"/>
          </a:xfrm>
          <a:prstGeom prst="rect">
            <a:avLst/>
          </a:prstGeom>
          <a:noFill/>
          <a:ln w="9525">
            <a:noFill/>
            <a:miter lim="800000"/>
            <a:headEnd/>
            <a:tailEnd/>
          </a:ln>
        </p:spPr>
      </p:pic>
      <p:pic>
        <p:nvPicPr>
          <p:cNvPr id="63507" name="Picture 14" descr="http://t3.gstatic.com/images?q=tbn:mXXbtMH3ofwjyM:http://www.mysupermarket.co.uk/Images/ExternalImages/ProductsDetailed/72/035272.jpg">
            <a:hlinkClick r:id="rId13"/>
          </p:cNvPr>
          <p:cNvPicPr>
            <a:picLocks noChangeAspect="1" noChangeArrowheads="1"/>
          </p:cNvPicPr>
          <p:nvPr/>
        </p:nvPicPr>
        <p:blipFill>
          <a:blip r:embed="rId14" cstate="print"/>
          <a:srcRect/>
          <a:stretch>
            <a:fillRect/>
          </a:stretch>
        </p:blipFill>
        <p:spPr bwMode="auto">
          <a:xfrm>
            <a:off x="7361238" y="1643063"/>
            <a:ext cx="782637" cy="457200"/>
          </a:xfrm>
          <a:prstGeom prst="rect">
            <a:avLst/>
          </a:prstGeom>
          <a:noFill/>
          <a:ln w="9525">
            <a:noFill/>
            <a:miter lim="800000"/>
            <a:headEnd/>
            <a:tailEnd/>
          </a:ln>
        </p:spPr>
      </p:pic>
      <p:pic>
        <p:nvPicPr>
          <p:cNvPr id="63508" name="Picture 10" descr="http://t2.gstatic.com/images?q=tbn:Sieu_CA1ElrXtM:http://www.mysupermarket.co.uk/Images/ExternalImages/ProductsDetailed/74/131774.jpg">
            <a:hlinkClick r:id="rId15"/>
          </p:cNvPr>
          <p:cNvPicPr>
            <a:picLocks noChangeAspect="1" noChangeArrowheads="1"/>
          </p:cNvPicPr>
          <p:nvPr/>
        </p:nvPicPr>
        <p:blipFill>
          <a:blip r:embed="rId16" cstate="print"/>
          <a:srcRect/>
          <a:stretch>
            <a:fillRect/>
          </a:stretch>
        </p:blipFill>
        <p:spPr bwMode="auto">
          <a:xfrm>
            <a:off x="3571875" y="1571625"/>
            <a:ext cx="714375" cy="519113"/>
          </a:xfrm>
          <a:prstGeom prst="rect">
            <a:avLst/>
          </a:prstGeom>
          <a:noFill/>
          <a:ln w="9525">
            <a:noFill/>
            <a:miter lim="800000"/>
            <a:headEnd/>
            <a:tailEnd/>
          </a:ln>
        </p:spPr>
      </p:pic>
      <p:pic>
        <p:nvPicPr>
          <p:cNvPr id="63509" name="Picture 4" descr="http://t0.gstatic.com/images?q=tbn:Ky0M1OxoWzGRoM:http://cheapciggiesuk.co.uk/images/035270.jpg">
            <a:hlinkClick r:id="rId3"/>
          </p:cNvPr>
          <p:cNvPicPr>
            <a:picLocks noChangeAspect="1" noChangeArrowheads="1"/>
          </p:cNvPicPr>
          <p:nvPr/>
        </p:nvPicPr>
        <p:blipFill>
          <a:blip r:embed="rId4" cstate="print"/>
          <a:srcRect/>
          <a:stretch>
            <a:fillRect/>
          </a:stretch>
        </p:blipFill>
        <p:spPr bwMode="auto">
          <a:xfrm>
            <a:off x="2286000" y="3201988"/>
            <a:ext cx="857250" cy="515937"/>
          </a:xfrm>
          <a:prstGeom prst="rect">
            <a:avLst/>
          </a:prstGeom>
          <a:noFill/>
          <a:ln w="9525">
            <a:noFill/>
            <a:miter lim="800000"/>
            <a:headEnd/>
            <a:tailEnd/>
          </a:ln>
        </p:spPr>
      </p:pic>
      <p:pic>
        <p:nvPicPr>
          <p:cNvPr id="63510" name="Picture 6" descr="http://t2.gstatic.com/images?q=tbn:2b8KmfgZv8aV-M:http://www.mysupermarket.co.uk/Images/ExternalImages/ProductsDetailed/59/035259.jpg">
            <a:hlinkClick r:id="rId5"/>
          </p:cNvPr>
          <p:cNvPicPr>
            <a:picLocks noChangeAspect="1" noChangeArrowheads="1"/>
          </p:cNvPicPr>
          <p:nvPr/>
        </p:nvPicPr>
        <p:blipFill>
          <a:blip r:embed="rId17" cstate="print"/>
          <a:srcRect/>
          <a:stretch>
            <a:fillRect/>
          </a:stretch>
        </p:blipFill>
        <p:spPr bwMode="auto">
          <a:xfrm>
            <a:off x="642938" y="3273425"/>
            <a:ext cx="785812" cy="457200"/>
          </a:xfrm>
          <a:prstGeom prst="rect">
            <a:avLst/>
          </a:prstGeom>
          <a:noFill/>
          <a:ln w="9525">
            <a:noFill/>
            <a:miter lim="800000"/>
            <a:headEnd/>
            <a:tailEnd/>
          </a:ln>
        </p:spPr>
      </p:pic>
      <p:pic>
        <p:nvPicPr>
          <p:cNvPr id="63511" name="Picture 8" descr="http://t1.gstatic.com/images?q=tbn:IV4xl1Wjvin6QM:http://www.the-tobacconist.co.uk/tobacpics/cutters_choice.jpg">
            <a:hlinkClick r:id="rId7"/>
          </p:cNvPr>
          <p:cNvPicPr>
            <a:picLocks noChangeAspect="1" noChangeArrowheads="1"/>
          </p:cNvPicPr>
          <p:nvPr/>
        </p:nvPicPr>
        <p:blipFill>
          <a:blip r:embed="rId8" cstate="print"/>
          <a:srcRect/>
          <a:stretch>
            <a:fillRect/>
          </a:stretch>
        </p:blipFill>
        <p:spPr bwMode="auto">
          <a:xfrm>
            <a:off x="1500188" y="3273425"/>
            <a:ext cx="714375" cy="428625"/>
          </a:xfrm>
          <a:prstGeom prst="rect">
            <a:avLst/>
          </a:prstGeom>
          <a:noFill/>
          <a:ln w="9525">
            <a:noFill/>
            <a:miter lim="800000"/>
            <a:headEnd/>
            <a:tailEnd/>
          </a:ln>
        </p:spPr>
      </p:pic>
      <p:pic>
        <p:nvPicPr>
          <p:cNvPr id="63512" name="Picture 12" descr="http://t2.gstatic.com/images?q=tbn:s0NyA95qRDxaFM:http://www.toptobacco.co.uk/image.php%3Fproductid%3D16138">
            <a:hlinkClick r:id="rId9"/>
          </p:cNvPr>
          <p:cNvPicPr>
            <a:picLocks noChangeAspect="1" noChangeArrowheads="1"/>
          </p:cNvPicPr>
          <p:nvPr/>
        </p:nvPicPr>
        <p:blipFill>
          <a:blip r:embed="rId10" cstate="print"/>
          <a:srcRect/>
          <a:stretch>
            <a:fillRect/>
          </a:stretch>
        </p:blipFill>
        <p:spPr bwMode="auto">
          <a:xfrm>
            <a:off x="4929188" y="3217863"/>
            <a:ext cx="804862" cy="468312"/>
          </a:xfrm>
          <a:prstGeom prst="rect">
            <a:avLst/>
          </a:prstGeom>
          <a:noFill/>
          <a:ln w="9525">
            <a:noFill/>
            <a:miter lim="800000"/>
            <a:headEnd/>
            <a:tailEnd/>
          </a:ln>
        </p:spPr>
      </p:pic>
      <p:pic>
        <p:nvPicPr>
          <p:cNvPr id="63513" name="Picture 2" descr="http://t1.gstatic.com/images?q=tbn:_Pl16UyvV5CTLM:http://www.dutyfreecigs.net/Shoponline/images/Samson.jpg">
            <a:hlinkClick r:id="rId11"/>
          </p:cNvPr>
          <p:cNvPicPr>
            <a:picLocks noChangeAspect="1" noChangeArrowheads="1"/>
          </p:cNvPicPr>
          <p:nvPr/>
        </p:nvPicPr>
        <p:blipFill>
          <a:blip r:embed="rId12" cstate="print"/>
          <a:srcRect/>
          <a:stretch>
            <a:fillRect/>
          </a:stretch>
        </p:blipFill>
        <p:spPr bwMode="auto">
          <a:xfrm>
            <a:off x="5786438" y="3217863"/>
            <a:ext cx="771525" cy="506412"/>
          </a:xfrm>
          <a:prstGeom prst="rect">
            <a:avLst/>
          </a:prstGeom>
          <a:noFill/>
          <a:ln w="9525">
            <a:noFill/>
            <a:miter lim="800000"/>
            <a:headEnd/>
            <a:tailEnd/>
          </a:ln>
        </p:spPr>
      </p:pic>
      <p:pic>
        <p:nvPicPr>
          <p:cNvPr id="63514" name="Picture 14" descr="http://t3.gstatic.com/images?q=tbn:mXXbtMH3ofwjyM:http://www.mysupermarket.co.uk/Images/ExternalImages/ProductsDetailed/72/035272.jpg">
            <a:hlinkClick r:id="rId13"/>
          </p:cNvPr>
          <p:cNvPicPr>
            <a:picLocks noChangeAspect="1" noChangeArrowheads="1"/>
          </p:cNvPicPr>
          <p:nvPr/>
        </p:nvPicPr>
        <p:blipFill>
          <a:blip r:embed="rId14" cstate="print"/>
          <a:srcRect/>
          <a:stretch>
            <a:fillRect/>
          </a:stretch>
        </p:blipFill>
        <p:spPr bwMode="auto">
          <a:xfrm>
            <a:off x="4071938" y="3217863"/>
            <a:ext cx="782637" cy="458787"/>
          </a:xfrm>
          <a:prstGeom prst="rect">
            <a:avLst/>
          </a:prstGeom>
          <a:noFill/>
          <a:ln w="9525">
            <a:noFill/>
            <a:miter lim="800000"/>
            <a:headEnd/>
            <a:tailEnd/>
          </a:ln>
        </p:spPr>
      </p:pic>
      <p:pic>
        <p:nvPicPr>
          <p:cNvPr id="63515" name="Picture 10" descr="http://t2.gstatic.com/images?q=tbn:Sieu_CA1ElrXtM:http://www.mysupermarket.co.uk/Images/ExternalImages/ProductsDetailed/74/131774.jpg">
            <a:hlinkClick r:id="rId15"/>
          </p:cNvPr>
          <p:cNvPicPr>
            <a:picLocks noChangeAspect="1" noChangeArrowheads="1"/>
          </p:cNvPicPr>
          <p:nvPr/>
        </p:nvPicPr>
        <p:blipFill>
          <a:blip r:embed="rId16" cstate="print"/>
          <a:srcRect/>
          <a:stretch>
            <a:fillRect/>
          </a:stretch>
        </p:blipFill>
        <p:spPr bwMode="auto">
          <a:xfrm>
            <a:off x="7643813" y="3217863"/>
            <a:ext cx="714375" cy="520700"/>
          </a:xfrm>
          <a:prstGeom prst="rect">
            <a:avLst/>
          </a:prstGeom>
          <a:noFill/>
          <a:ln w="9525">
            <a:noFill/>
            <a:miter lim="800000"/>
            <a:headEnd/>
            <a:tailEnd/>
          </a:ln>
        </p:spPr>
      </p:pic>
      <p:pic>
        <p:nvPicPr>
          <p:cNvPr id="63516" name="Picture 10" descr="http://t2.gstatic.com/images?q=tbn:Sieu_CA1ElrXtM:http://www.mysupermarket.co.uk/Images/ExternalImages/ProductsDetailed/74/131774.jpg">
            <a:hlinkClick r:id="rId15"/>
          </p:cNvPr>
          <p:cNvPicPr>
            <a:picLocks noChangeAspect="1" noChangeArrowheads="1"/>
          </p:cNvPicPr>
          <p:nvPr/>
        </p:nvPicPr>
        <p:blipFill>
          <a:blip r:embed="rId18" cstate="print"/>
          <a:srcRect/>
          <a:stretch>
            <a:fillRect/>
          </a:stretch>
        </p:blipFill>
        <p:spPr bwMode="auto">
          <a:xfrm>
            <a:off x="642938" y="4338638"/>
            <a:ext cx="714375" cy="519112"/>
          </a:xfrm>
          <a:prstGeom prst="rect">
            <a:avLst/>
          </a:prstGeom>
          <a:noFill/>
          <a:ln w="9525">
            <a:noFill/>
            <a:miter lim="800000"/>
            <a:headEnd/>
            <a:tailEnd/>
          </a:ln>
        </p:spPr>
      </p:pic>
      <p:pic>
        <p:nvPicPr>
          <p:cNvPr id="63517" name="Picture 12" descr="http://t2.gstatic.com/images?q=tbn:s0NyA95qRDxaFM:http://www.toptobacco.co.uk/image.php%3Fproductid%3D16138">
            <a:hlinkClick r:id="rId9"/>
          </p:cNvPr>
          <p:cNvPicPr>
            <a:picLocks noChangeAspect="1" noChangeArrowheads="1"/>
          </p:cNvPicPr>
          <p:nvPr/>
        </p:nvPicPr>
        <p:blipFill>
          <a:blip r:embed="rId10" cstate="print"/>
          <a:srcRect/>
          <a:stretch>
            <a:fillRect/>
          </a:stretch>
        </p:blipFill>
        <p:spPr bwMode="auto">
          <a:xfrm>
            <a:off x="6681788" y="4360863"/>
            <a:ext cx="804862" cy="468312"/>
          </a:xfrm>
          <a:prstGeom prst="rect">
            <a:avLst/>
          </a:prstGeom>
          <a:noFill/>
          <a:ln w="9525">
            <a:noFill/>
            <a:miter lim="800000"/>
            <a:headEnd/>
            <a:tailEnd/>
          </a:ln>
        </p:spPr>
      </p:pic>
      <p:pic>
        <p:nvPicPr>
          <p:cNvPr id="63518" name="Picture 2" descr="http://t1.gstatic.com/images?q=tbn:_Pl16UyvV5CTLM:http://www.dutyfreecigs.net/Shoponline/images/Samson.jpg">
            <a:hlinkClick r:id="rId11"/>
          </p:cNvPr>
          <p:cNvPicPr>
            <a:picLocks noChangeAspect="1" noChangeArrowheads="1"/>
          </p:cNvPicPr>
          <p:nvPr/>
        </p:nvPicPr>
        <p:blipFill>
          <a:blip r:embed="rId12" cstate="print"/>
          <a:srcRect/>
          <a:stretch>
            <a:fillRect/>
          </a:stretch>
        </p:blipFill>
        <p:spPr bwMode="auto">
          <a:xfrm>
            <a:off x="5857875" y="4329113"/>
            <a:ext cx="771525" cy="506412"/>
          </a:xfrm>
          <a:prstGeom prst="rect">
            <a:avLst/>
          </a:prstGeom>
          <a:noFill/>
          <a:ln w="9525">
            <a:noFill/>
            <a:miter lim="800000"/>
            <a:headEnd/>
            <a:tailEnd/>
          </a:ln>
        </p:spPr>
      </p:pic>
      <p:pic>
        <p:nvPicPr>
          <p:cNvPr id="63519" name="Picture 14" descr="http://t3.gstatic.com/images?q=tbn:mXXbtMH3ofwjyM:http://www.mysupermarket.co.uk/Images/ExternalImages/ProductsDetailed/72/035272.jpg">
            <a:hlinkClick r:id="rId13"/>
          </p:cNvPr>
          <p:cNvPicPr>
            <a:picLocks noChangeAspect="1" noChangeArrowheads="1"/>
          </p:cNvPicPr>
          <p:nvPr/>
        </p:nvPicPr>
        <p:blipFill>
          <a:blip r:embed="rId14" cstate="print"/>
          <a:srcRect/>
          <a:stretch>
            <a:fillRect/>
          </a:stretch>
        </p:blipFill>
        <p:spPr bwMode="auto">
          <a:xfrm>
            <a:off x="7558088" y="4400550"/>
            <a:ext cx="782637" cy="457200"/>
          </a:xfrm>
          <a:prstGeom prst="rect">
            <a:avLst/>
          </a:prstGeom>
          <a:noFill/>
          <a:ln w="9525">
            <a:noFill/>
            <a:miter lim="800000"/>
            <a:headEnd/>
            <a:tailEnd/>
          </a:ln>
        </p:spPr>
      </p:pic>
      <p:pic>
        <p:nvPicPr>
          <p:cNvPr id="63520" name="Picture 4" descr="http://t0.gstatic.com/images?q=tbn:Ky0M1OxoWzGRoM:http://cheapciggiesuk.co.uk/images/035270.jpg">
            <a:hlinkClick r:id="rId3"/>
          </p:cNvPr>
          <p:cNvPicPr>
            <a:picLocks noChangeAspect="1" noChangeArrowheads="1"/>
          </p:cNvPicPr>
          <p:nvPr/>
        </p:nvPicPr>
        <p:blipFill>
          <a:blip r:embed="rId4" cstate="print"/>
          <a:srcRect/>
          <a:stretch>
            <a:fillRect/>
          </a:stretch>
        </p:blipFill>
        <p:spPr bwMode="auto">
          <a:xfrm>
            <a:off x="2071688" y="4340225"/>
            <a:ext cx="857250" cy="517525"/>
          </a:xfrm>
          <a:prstGeom prst="rect">
            <a:avLst/>
          </a:prstGeom>
          <a:noFill/>
          <a:ln w="9525">
            <a:noFill/>
            <a:miter lim="800000"/>
            <a:headEnd/>
            <a:tailEnd/>
          </a:ln>
        </p:spPr>
      </p:pic>
      <p:pic>
        <p:nvPicPr>
          <p:cNvPr id="63521" name="Picture 6" descr="http://t2.gstatic.com/images?q=tbn:2b8KmfgZv8aV-M:http://www.mysupermarket.co.uk/Images/ExternalImages/ProductsDetailed/59/035259.jpg">
            <a:hlinkClick r:id="rId5"/>
          </p:cNvPr>
          <p:cNvPicPr>
            <a:picLocks noChangeAspect="1" noChangeArrowheads="1"/>
          </p:cNvPicPr>
          <p:nvPr/>
        </p:nvPicPr>
        <p:blipFill>
          <a:blip r:embed="rId17" cstate="print"/>
          <a:srcRect/>
          <a:stretch>
            <a:fillRect/>
          </a:stretch>
        </p:blipFill>
        <p:spPr bwMode="auto">
          <a:xfrm>
            <a:off x="3500438" y="4340225"/>
            <a:ext cx="785812" cy="458788"/>
          </a:xfrm>
          <a:prstGeom prst="rect">
            <a:avLst/>
          </a:prstGeom>
          <a:noFill/>
          <a:ln w="9525">
            <a:noFill/>
            <a:miter lim="800000"/>
            <a:headEnd/>
            <a:tailEnd/>
          </a:ln>
        </p:spPr>
      </p:pic>
      <p:pic>
        <p:nvPicPr>
          <p:cNvPr id="63522" name="Picture 8" descr="http://t1.gstatic.com/images?q=tbn:IV4xl1Wjvin6QM:http://www.the-tobacconist.co.uk/tobacpics/cutters_choice.jpg">
            <a:hlinkClick r:id="rId7"/>
          </p:cNvPr>
          <p:cNvPicPr>
            <a:picLocks noChangeAspect="1" noChangeArrowheads="1"/>
          </p:cNvPicPr>
          <p:nvPr/>
        </p:nvPicPr>
        <p:blipFill>
          <a:blip r:embed="rId8" cstate="print"/>
          <a:srcRect/>
          <a:stretch>
            <a:fillRect/>
          </a:stretch>
        </p:blipFill>
        <p:spPr bwMode="auto">
          <a:xfrm>
            <a:off x="4357688" y="4340225"/>
            <a:ext cx="714375" cy="428625"/>
          </a:xfrm>
          <a:prstGeom prst="rect">
            <a:avLst/>
          </a:prstGeom>
          <a:noFill/>
          <a:ln w="9525">
            <a:noFill/>
            <a:miter lim="800000"/>
            <a:headEnd/>
            <a:tailEnd/>
          </a:ln>
        </p:spPr>
      </p:pic>
      <p:pic>
        <p:nvPicPr>
          <p:cNvPr id="63523" name="Picture 10" descr="http://t2.gstatic.com/images?q=tbn:Sieu_CA1ElrXtM:http://www.mysupermarket.co.uk/Images/ExternalImages/ProductsDetailed/74/131774.jpg">
            <a:hlinkClick r:id="rId15"/>
          </p:cNvPr>
          <p:cNvPicPr>
            <a:picLocks noChangeAspect="1" noChangeArrowheads="1"/>
          </p:cNvPicPr>
          <p:nvPr/>
        </p:nvPicPr>
        <p:blipFill>
          <a:blip r:embed="rId16" cstate="print"/>
          <a:srcRect/>
          <a:stretch>
            <a:fillRect/>
          </a:stretch>
        </p:blipFill>
        <p:spPr bwMode="auto">
          <a:xfrm>
            <a:off x="642938" y="5410200"/>
            <a:ext cx="714375" cy="519113"/>
          </a:xfrm>
          <a:prstGeom prst="rect">
            <a:avLst/>
          </a:prstGeom>
          <a:noFill/>
          <a:ln w="9525">
            <a:noFill/>
            <a:miter lim="800000"/>
            <a:headEnd/>
            <a:tailEnd/>
          </a:ln>
        </p:spPr>
      </p:pic>
      <p:pic>
        <p:nvPicPr>
          <p:cNvPr id="63524" name="Picture 4" descr="http://t0.gstatic.com/images?q=tbn:Ky0M1OxoWzGRoM:http://cheapciggiesuk.co.uk/images/035270.jpg">
            <a:hlinkClick r:id="rId3"/>
          </p:cNvPr>
          <p:cNvPicPr>
            <a:picLocks noChangeAspect="1" noChangeArrowheads="1"/>
          </p:cNvPicPr>
          <p:nvPr/>
        </p:nvPicPr>
        <p:blipFill>
          <a:blip r:embed="rId4" cstate="print"/>
          <a:srcRect/>
          <a:stretch>
            <a:fillRect/>
          </a:stretch>
        </p:blipFill>
        <p:spPr bwMode="auto">
          <a:xfrm>
            <a:off x="2571750" y="5429250"/>
            <a:ext cx="857250" cy="517525"/>
          </a:xfrm>
          <a:prstGeom prst="rect">
            <a:avLst/>
          </a:prstGeom>
          <a:noFill/>
          <a:ln w="9525">
            <a:noFill/>
            <a:miter lim="800000"/>
            <a:headEnd/>
            <a:tailEnd/>
          </a:ln>
        </p:spPr>
      </p:pic>
      <p:pic>
        <p:nvPicPr>
          <p:cNvPr id="63525" name="Picture 6" descr="http://t2.gstatic.com/images?q=tbn:2b8KmfgZv8aV-M:http://www.mysupermarket.co.uk/Images/ExternalImages/ProductsDetailed/59/035259.jpg">
            <a:hlinkClick r:id="rId5"/>
          </p:cNvPr>
          <p:cNvPicPr>
            <a:picLocks noChangeAspect="1" noChangeArrowheads="1"/>
          </p:cNvPicPr>
          <p:nvPr/>
        </p:nvPicPr>
        <p:blipFill>
          <a:blip r:embed="rId17" cstate="print"/>
          <a:srcRect/>
          <a:stretch>
            <a:fillRect/>
          </a:stretch>
        </p:blipFill>
        <p:spPr bwMode="auto">
          <a:xfrm>
            <a:off x="3500438" y="5483225"/>
            <a:ext cx="785812" cy="458788"/>
          </a:xfrm>
          <a:prstGeom prst="rect">
            <a:avLst/>
          </a:prstGeom>
          <a:noFill/>
          <a:ln w="9525">
            <a:noFill/>
            <a:miter lim="800000"/>
            <a:headEnd/>
            <a:tailEnd/>
          </a:ln>
        </p:spPr>
      </p:pic>
      <p:pic>
        <p:nvPicPr>
          <p:cNvPr id="63526" name="Picture 8" descr="http://t1.gstatic.com/images?q=tbn:IV4xl1Wjvin6QM:http://www.the-tobacconist.co.uk/tobacpics/cutters_choice.jpg">
            <a:hlinkClick r:id="rId7"/>
          </p:cNvPr>
          <p:cNvPicPr>
            <a:picLocks noChangeAspect="1" noChangeArrowheads="1"/>
          </p:cNvPicPr>
          <p:nvPr/>
        </p:nvPicPr>
        <p:blipFill>
          <a:blip r:embed="rId8" cstate="print"/>
          <a:srcRect/>
          <a:stretch>
            <a:fillRect/>
          </a:stretch>
        </p:blipFill>
        <p:spPr bwMode="auto">
          <a:xfrm>
            <a:off x="4357688" y="5483225"/>
            <a:ext cx="714375" cy="428625"/>
          </a:xfrm>
          <a:prstGeom prst="rect">
            <a:avLst/>
          </a:prstGeom>
          <a:noFill/>
          <a:ln w="9525">
            <a:noFill/>
            <a:miter lim="800000"/>
            <a:headEnd/>
            <a:tailEnd/>
          </a:ln>
        </p:spPr>
      </p:pic>
      <p:pic>
        <p:nvPicPr>
          <p:cNvPr id="63527" name="Picture 12" descr="http://t2.gstatic.com/images?q=tbn:s0NyA95qRDxaFM:http://www.toptobacco.co.uk/image.php%3Fproductid%3D16138">
            <a:hlinkClick r:id="rId9"/>
          </p:cNvPr>
          <p:cNvPicPr>
            <a:picLocks noChangeAspect="1" noChangeArrowheads="1"/>
          </p:cNvPicPr>
          <p:nvPr/>
        </p:nvPicPr>
        <p:blipFill>
          <a:blip r:embed="rId10" cstate="print"/>
          <a:srcRect/>
          <a:stretch>
            <a:fillRect/>
          </a:stretch>
        </p:blipFill>
        <p:spPr bwMode="auto">
          <a:xfrm>
            <a:off x="6681788" y="5432425"/>
            <a:ext cx="804862" cy="468313"/>
          </a:xfrm>
          <a:prstGeom prst="rect">
            <a:avLst/>
          </a:prstGeom>
          <a:noFill/>
          <a:ln w="9525">
            <a:noFill/>
            <a:miter lim="800000"/>
            <a:headEnd/>
            <a:tailEnd/>
          </a:ln>
        </p:spPr>
      </p:pic>
      <p:pic>
        <p:nvPicPr>
          <p:cNvPr id="63528" name="Picture 2" descr="http://t1.gstatic.com/images?q=tbn:_Pl16UyvV5CTLM:http://www.dutyfreecigs.net/Shoponline/images/Samson.jpg">
            <a:hlinkClick r:id="rId11"/>
          </p:cNvPr>
          <p:cNvPicPr>
            <a:picLocks noChangeAspect="1" noChangeArrowheads="1"/>
          </p:cNvPicPr>
          <p:nvPr/>
        </p:nvPicPr>
        <p:blipFill>
          <a:blip r:embed="rId12" cstate="print"/>
          <a:srcRect/>
          <a:stretch>
            <a:fillRect/>
          </a:stretch>
        </p:blipFill>
        <p:spPr bwMode="auto">
          <a:xfrm>
            <a:off x="5857875" y="5400675"/>
            <a:ext cx="771525" cy="506413"/>
          </a:xfrm>
          <a:prstGeom prst="rect">
            <a:avLst/>
          </a:prstGeom>
          <a:noFill/>
          <a:ln w="9525">
            <a:noFill/>
            <a:miter lim="800000"/>
            <a:headEnd/>
            <a:tailEnd/>
          </a:ln>
        </p:spPr>
      </p:pic>
      <p:pic>
        <p:nvPicPr>
          <p:cNvPr id="63529" name="Picture 14" descr="http://t3.gstatic.com/images?q=tbn:mXXbtMH3ofwjyM:http://www.mysupermarket.co.uk/Images/ExternalImages/ProductsDetailed/72/035272.jpg">
            <a:hlinkClick r:id="rId13"/>
          </p:cNvPr>
          <p:cNvPicPr>
            <a:picLocks noChangeAspect="1" noChangeArrowheads="1"/>
          </p:cNvPicPr>
          <p:nvPr/>
        </p:nvPicPr>
        <p:blipFill>
          <a:blip r:embed="rId14" cstate="print"/>
          <a:srcRect/>
          <a:stretch>
            <a:fillRect/>
          </a:stretch>
        </p:blipFill>
        <p:spPr bwMode="auto">
          <a:xfrm>
            <a:off x="7558088" y="5472113"/>
            <a:ext cx="782637" cy="457200"/>
          </a:xfrm>
          <a:prstGeom prst="rect">
            <a:avLst/>
          </a:prstGeom>
          <a:noFill/>
          <a:ln w="9525">
            <a:noFill/>
            <a:miter lim="800000"/>
            <a:headEnd/>
            <a:tailEnd/>
          </a:ln>
        </p:spPr>
      </p:pic>
      <p:cxnSp>
        <p:nvCxnSpPr>
          <p:cNvPr id="46" name="Straight Connector 45"/>
          <p:cNvCxnSpPr/>
          <p:nvPr/>
        </p:nvCxnSpPr>
        <p:spPr>
          <a:xfrm>
            <a:off x="142875" y="2643188"/>
            <a:ext cx="8858250" cy="0"/>
          </a:xfrm>
          <a:prstGeom prst="line">
            <a:avLst/>
          </a:prstGeom>
          <a:ln w="38100" cmpd="sng">
            <a:prstDash val="dash"/>
          </a:ln>
        </p:spPr>
        <p:style>
          <a:lnRef idx="1">
            <a:schemeClr val="dk1"/>
          </a:lnRef>
          <a:fillRef idx="0">
            <a:schemeClr val="dk1"/>
          </a:fillRef>
          <a:effectRef idx="0">
            <a:schemeClr val="dk1"/>
          </a:effectRef>
          <a:fontRef idx="minor">
            <a:schemeClr val="tx1"/>
          </a:fontRef>
        </p:style>
      </p:cxn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Title 1"/>
          <p:cNvSpPr>
            <a:spLocks noGrp="1"/>
          </p:cNvSpPr>
          <p:nvPr>
            <p:ph type="title"/>
          </p:nvPr>
        </p:nvSpPr>
        <p:spPr>
          <a:xfrm>
            <a:off x="303213" y="214313"/>
            <a:ext cx="8589962" cy="584200"/>
          </a:xfrm>
        </p:spPr>
        <p:txBody>
          <a:bodyPr/>
          <a:lstStyle/>
          <a:p>
            <a:pPr eaLnBrk="1" hangingPunct="1"/>
            <a:r>
              <a:rPr lang="en-GB" smtClean="0"/>
              <a:t>Brands more likely to smoke.....</a:t>
            </a:r>
          </a:p>
        </p:txBody>
      </p:sp>
      <p:pic>
        <p:nvPicPr>
          <p:cNvPr id="65538" name="Picture 4" descr="http://t0.gstatic.com/images?q=tbn:Ky0M1OxoWzGRoM:http://cheapciggiesuk.co.uk/images/035270.jpg">
            <a:hlinkClick r:id="rId3"/>
          </p:cNvPr>
          <p:cNvPicPr>
            <a:picLocks noChangeAspect="1" noChangeArrowheads="1"/>
          </p:cNvPicPr>
          <p:nvPr/>
        </p:nvPicPr>
        <p:blipFill>
          <a:blip r:embed="rId4" cstate="print"/>
          <a:srcRect/>
          <a:stretch>
            <a:fillRect/>
          </a:stretch>
        </p:blipFill>
        <p:spPr bwMode="auto">
          <a:xfrm>
            <a:off x="57150" y="857250"/>
            <a:ext cx="2014538" cy="1357313"/>
          </a:xfrm>
          <a:prstGeom prst="rect">
            <a:avLst/>
          </a:prstGeom>
          <a:noFill/>
          <a:ln w="9525">
            <a:noFill/>
            <a:miter lim="800000"/>
            <a:headEnd/>
            <a:tailEnd/>
          </a:ln>
        </p:spPr>
      </p:pic>
      <p:sp>
        <p:nvSpPr>
          <p:cNvPr id="15" name="Rounded Rectangle 14"/>
          <p:cNvSpPr/>
          <p:nvPr/>
        </p:nvSpPr>
        <p:spPr>
          <a:xfrm>
            <a:off x="2143125" y="857250"/>
            <a:ext cx="6715125" cy="1428750"/>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7800" indent="-177800">
              <a:defRPr/>
            </a:pPr>
            <a:r>
              <a:rPr lang="en-GB" b="1" dirty="0">
                <a:solidFill>
                  <a:schemeClr val="tx1"/>
                </a:solidFill>
                <a:latin typeface="Calibri" pitchFamily="34" charset="0"/>
              </a:rPr>
              <a:t>Golden Virginia </a:t>
            </a:r>
            <a:r>
              <a:rPr lang="en-GB" dirty="0">
                <a:solidFill>
                  <a:schemeClr val="tx1"/>
                </a:solidFill>
                <a:latin typeface="Calibri" pitchFamily="34" charset="0"/>
              </a:rPr>
              <a:t>(or GV) </a:t>
            </a:r>
          </a:p>
          <a:p>
            <a:pPr marL="177800" indent="-177800">
              <a:buFont typeface="Arial" pitchFamily="34" charset="0"/>
              <a:buChar char="•"/>
              <a:defRPr/>
            </a:pPr>
            <a:r>
              <a:rPr lang="en-GB" dirty="0">
                <a:solidFill>
                  <a:schemeClr val="tx1"/>
                </a:solidFill>
                <a:latin typeface="Calibri" pitchFamily="34" charset="0"/>
              </a:rPr>
              <a:t>Mild/smooth/mellow taste , (doesn’t dry out quickly)</a:t>
            </a:r>
          </a:p>
          <a:p>
            <a:pPr marL="177800" indent="-177800">
              <a:buFont typeface="Arial" pitchFamily="34" charset="0"/>
              <a:buChar char="•"/>
              <a:defRPr/>
            </a:pPr>
            <a:r>
              <a:rPr lang="en-GB" dirty="0">
                <a:solidFill>
                  <a:schemeClr val="tx1"/>
                </a:solidFill>
                <a:latin typeface="Calibri" pitchFamily="34" charset="0"/>
              </a:rPr>
              <a:t>Natural associations cued by green pack colour and leaf imagery</a:t>
            </a:r>
          </a:p>
          <a:p>
            <a:pPr marL="177800" indent="-177800">
              <a:buFont typeface="Arial" pitchFamily="34" charset="0"/>
              <a:buChar char="•"/>
              <a:defRPr/>
            </a:pPr>
            <a:r>
              <a:rPr lang="en-GB" dirty="0">
                <a:solidFill>
                  <a:schemeClr val="tx1"/>
                </a:solidFill>
                <a:latin typeface="Calibri" pitchFamily="34" charset="0"/>
              </a:rPr>
              <a:t>Contemporary  feel as most popular tobacco brand and also produce metallic limited edition packs</a:t>
            </a:r>
          </a:p>
          <a:p>
            <a:pPr marL="177800" indent="-177800">
              <a:buFont typeface="Arial" pitchFamily="34" charset="0"/>
              <a:buChar char="•"/>
              <a:defRPr/>
            </a:pPr>
            <a:r>
              <a:rPr lang="en-GB" dirty="0">
                <a:solidFill>
                  <a:schemeClr val="tx1"/>
                </a:solidFill>
                <a:latin typeface="Calibri" pitchFamily="34" charset="0"/>
              </a:rPr>
              <a:t>More feminine than masculine cues due to pack design (colour, imagery etc.)</a:t>
            </a:r>
          </a:p>
        </p:txBody>
      </p:sp>
      <p:pic>
        <p:nvPicPr>
          <p:cNvPr id="65540" name="Picture 6" descr="http://t2.gstatic.com/images?q=tbn:2b8KmfgZv8aV-M:http://www.mysupermarket.co.uk/Images/ExternalImages/ProductsDetailed/59/035259.jpg">
            <a:hlinkClick r:id="rId5"/>
          </p:cNvPr>
          <p:cNvPicPr>
            <a:picLocks noChangeAspect="1" noChangeArrowheads="1"/>
          </p:cNvPicPr>
          <p:nvPr/>
        </p:nvPicPr>
        <p:blipFill>
          <a:blip r:embed="rId6" cstate="print"/>
          <a:srcRect/>
          <a:stretch>
            <a:fillRect/>
          </a:stretch>
        </p:blipFill>
        <p:spPr bwMode="auto">
          <a:xfrm>
            <a:off x="71438" y="2428875"/>
            <a:ext cx="1928812" cy="1000125"/>
          </a:xfrm>
          <a:prstGeom prst="rect">
            <a:avLst/>
          </a:prstGeom>
          <a:noFill/>
          <a:ln w="9525">
            <a:noFill/>
            <a:miter lim="800000"/>
            <a:headEnd/>
            <a:tailEnd/>
          </a:ln>
        </p:spPr>
      </p:pic>
      <p:sp>
        <p:nvSpPr>
          <p:cNvPr id="19" name="Rounded Rectangle 18"/>
          <p:cNvSpPr/>
          <p:nvPr/>
        </p:nvSpPr>
        <p:spPr>
          <a:xfrm>
            <a:off x="2143125" y="2357438"/>
            <a:ext cx="6715125" cy="1214437"/>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7800" indent="-177800">
              <a:defRPr/>
            </a:pPr>
            <a:r>
              <a:rPr lang="en-GB" b="1" dirty="0">
                <a:solidFill>
                  <a:schemeClr val="tx1"/>
                </a:solidFill>
                <a:latin typeface="Calibri" pitchFamily="34" charset="0"/>
              </a:rPr>
              <a:t>Amber Leaf </a:t>
            </a:r>
            <a:endParaRPr lang="en-GB" dirty="0">
              <a:solidFill>
                <a:schemeClr val="tx1"/>
              </a:solidFill>
              <a:latin typeface="Calibri" pitchFamily="34" charset="0"/>
            </a:endParaRPr>
          </a:p>
          <a:p>
            <a:pPr marL="177800" indent="-177800">
              <a:buFont typeface="Arial" pitchFamily="34" charset="0"/>
              <a:buChar char="•"/>
              <a:defRPr/>
            </a:pPr>
            <a:r>
              <a:rPr lang="en-GB" dirty="0">
                <a:solidFill>
                  <a:schemeClr val="tx1"/>
                </a:solidFill>
                <a:latin typeface="Calibri" pitchFamily="34" charset="0"/>
              </a:rPr>
              <a:t>Mild, smooth taste (cheaper alternative to GV,  often comes with free papers, dries out quickly</a:t>
            </a:r>
          </a:p>
          <a:p>
            <a:pPr marL="177800" indent="-177800">
              <a:buFont typeface="Arial" pitchFamily="34" charset="0"/>
              <a:buChar char="•"/>
              <a:defRPr/>
            </a:pPr>
            <a:r>
              <a:rPr lang="en-GB" dirty="0">
                <a:solidFill>
                  <a:schemeClr val="tx1"/>
                </a:solidFill>
                <a:latin typeface="Calibri" pitchFamily="34" charset="0"/>
              </a:rPr>
              <a:t>Strong natural cues from pack colour, brand name and leaf imagery</a:t>
            </a:r>
          </a:p>
          <a:p>
            <a:pPr marL="177800" indent="-177800">
              <a:buFont typeface="Arial" pitchFamily="34" charset="0"/>
              <a:buChar char="•"/>
              <a:defRPr/>
            </a:pPr>
            <a:r>
              <a:rPr lang="en-GB" dirty="0">
                <a:solidFill>
                  <a:schemeClr val="tx1"/>
                </a:solidFill>
                <a:latin typeface="Calibri" pitchFamily="34" charset="0"/>
              </a:rPr>
              <a:t>Pack design is not as contemporary as others but retains appeal to men and women</a:t>
            </a:r>
          </a:p>
        </p:txBody>
      </p:sp>
      <p:pic>
        <p:nvPicPr>
          <p:cNvPr id="65542" name="Picture 8" descr="http://t1.gstatic.com/images?q=tbn:IV4xl1Wjvin6QM:http://www.the-tobacconist.co.uk/tobacpics/cutters_choice.jpg">
            <a:hlinkClick r:id="rId7"/>
          </p:cNvPr>
          <p:cNvPicPr>
            <a:picLocks noChangeAspect="1" noChangeArrowheads="1"/>
          </p:cNvPicPr>
          <p:nvPr/>
        </p:nvPicPr>
        <p:blipFill>
          <a:blip r:embed="rId8" cstate="print"/>
          <a:srcRect/>
          <a:stretch>
            <a:fillRect/>
          </a:stretch>
        </p:blipFill>
        <p:spPr bwMode="auto">
          <a:xfrm>
            <a:off x="71438" y="3714750"/>
            <a:ext cx="1928812" cy="1071563"/>
          </a:xfrm>
          <a:prstGeom prst="rect">
            <a:avLst/>
          </a:prstGeom>
          <a:noFill/>
          <a:ln w="9525">
            <a:noFill/>
            <a:miter lim="800000"/>
            <a:headEnd/>
            <a:tailEnd/>
          </a:ln>
        </p:spPr>
      </p:pic>
      <p:sp>
        <p:nvSpPr>
          <p:cNvPr id="21" name="Rounded Rectangle 20"/>
          <p:cNvSpPr/>
          <p:nvPr/>
        </p:nvSpPr>
        <p:spPr>
          <a:xfrm>
            <a:off x="2143125" y="3643313"/>
            <a:ext cx="6715125" cy="1214437"/>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7800" indent="-177800">
              <a:defRPr/>
            </a:pPr>
            <a:r>
              <a:rPr lang="en-GB" b="1" dirty="0">
                <a:solidFill>
                  <a:schemeClr val="tx1"/>
                </a:solidFill>
                <a:latin typeface="Calibri" pitchFamily="34" charset="0"/>
              </a:rPr>
              <a:t>Cutter’s Choice – </a:t>
            </a:r>
            <a:r>
              <a:rPr lang="en-GB" dirty="0">
                <a:solidFill>
                  <a:schemeClr val="tx1"/>
                </a:solidFill>
                <a:latin typeface="Calibri" pitchFamily="34" charset="0"/>
              </a:rPr>
              <a:t>more well recognised in Plymouth</a:t>
            </a:r>
          </a:p>
          <a:p>
            <a:pPr marL="177800" indent="-177800">
              <a:buFont typeface="Arial" pitchFamily="34" charset="0"/>
              <a:buChar char="•"/>
              <a:defRPr/>
            </a:pPr>
            <a:r>
              <a:rPr lang="en-GB" dirty="0">
                <a:solidFill>
                  <a:schemeClr val="tx1"/>
                </a:solidFill>
                <a:latin typeface="Calibri" pitchFamily="34" charset="0"/>
              </a:rPr>
              <a:t>Lighter taste</a:t>
            </a:r>
          </a:p>
          <a:p>
            <a:pPr marL="177800" indent="-177800">
              <a:buFont typeface="Arial" pitchFamily="34" charset="0"/>
              <a:buChar char="•"/>
              <a:defRPr/>
            </a:pPr>
            <a:r>
              <a:rPr lang="en-GB" dirty="0">
                <a:solidFill>
                  <a:schemeClr val="tx1"/>
                </a:solidFill>
                <a:latin typeface="Calibri" pitchFamily="34" charset="0"/>
              </a:rPr>
              <a:t>Strong natural cues from pack colour and fact that tobacco is wetter</a:t>
            </a:r>
          </a:p>
          <a:p>
            <a:pPr marL="177800" indent="-177800">
              <a:buFont typeface="Arial" pitchFamily="34" charset="0"/>
              <a:buChar char="•"/>
              <a:defRPr/>
            </a:pPr>
            <a:r>
              <a:rPr lang="en-GB" dirty="0">
                <a:solidFill>
                  <a:schemeClr val="tx1"/>
                </a:solidFill>
                <a:latin typeface="Calibri" pitchFamily="34" charset="0"/>
              </a:rPr>
              <a:t>Pack design is not as contemporary as others but retains appeal to men and women</a:t>
            </a:r>
          </a:p>
        </p:txBody>
      </p:sp>
      <p:pic>
        <p:nvPicPr>
          <p:cNvPr id="65544" name="Picture 10" descr="http://t2.gstatic.com/images?q=tbn:Sieu_CA1ElrXtM:http://www.mysupermarket.co.uk/Images/ExternalImages/ProductsDetailed/74/131774.jpg">
            <a:hlinkClick r:id="rId9"/>
          </p:cNvPr>
          <p:cNvPicPr>
            <a:picLocks noChangeAspect="1" noChangeArrowheads="1"/>
          </p:cNvPicPr>
          <p:nvPr/>
        </p:nvPicPr>
        <p:blipFill>
          <a:blip r:embed="rId10" cstate="print"/>
          <a:srcRect/>
          <a:stretch>
            <a:fillRect/>
          </a:stretch>
        </p:blipFill>
        <p:spPr bwMode="auto">
          <a:xfrm>
            <a:off x="71438" y="5000625"/>
            <a:ext cx="1928812" cy="1090613"/>
          </a:xfrm>
          <a:prstGeom prst="rect">
            <a:avLst/>
          </a:prstGeom>
          <a:noFill/>
          <a:ln w="9525">
            <a:noFill/>
            <a:miter lim="800000"/>
            <a:headEnd/>
            <a:tailEnd/>
          </a:ln>
        </p:spPr>
      </p:pic>
      <p:sp>
        <p:nvSpPr>
          <p:cNvPr id="23" name="Rounded Rectangle 22"/>
          <p:cNvSpPr/>
          <p:nvPr/>
        </p:nvSpPr>
        <p:spPr>
          <a:xfrm>
            <a:off x="2143125" y="4929188"/>
            <a:ext cx="6715125" cy="1214437"/>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7800" indent="-177800">
              <a:defRPr/>
            </a:pPr>
            <a:r>
              <a:rPr lang="en-GB" b="1" dirty="0">
                <a:solidFill>
                  <a:schemeClr val="tx1"/>
                </a:solidFill>
                <a:latin typeface="Calibri" pitchFamily="34" charset="0"/>
              </a:rPr>
              <a:t>Benson &amp; Hedges Silver </a:t>
            </a:r>
            <a:r>
              <a:rPr lang="en-GB" dirty="0">
                <a:solidFill>
                  <a:schemeClr val="tx1"/>
                </a:solidFill>
                <a:latin typeface="Calibri" pitchFamily="34" charset="0"/>
              </a:rPr>
              <a:t>– smoked by a minority </a:t>
            </a:r>
          </a:p>
          <a:p>
            <a:pPr marL="177800" indent="-177800">
              <a:buFont typeface="Arial" pitchFamily="34" charset="0"/>
              <a:buChar char="•"/>
              <a:defRPr/>
            </a:pPr>
            <a:r>
              <a:rPr lang="en-GB" dirty="0">
                <a:solidFill>
                  <a:schemeClr val="tx1"/>
                </a:solidFill>
                <a:latin typeface="Calibri" pitchFamily="34" charset="0"/>
              </a:rPr>
              <a:t>Milder taste, although not as smooth as GV</a:t>
            </a:r>
          </a:p>
          <a:p>
            <a:pPr marL="177800" indent="-177800">
              <a:buFont typeface="Arial" pitchFamily="34" charset="0"/>
              <a:buChar char="•"/>
              <a:defRPr/>
            </a:pPr>
            <a:r>
              <a:rPr lang="en-GB" dirty="0">
                <a:solidFill>
                  <a:schemeClr val="tx1"/>
                </a:solidFill>
                <a:latin typeface="Calibri" pitchFamily="34" charset="0"/>
              </a:rPr>
              <a:t>Manufactured associations due to brand and pack colours/design</a:t>
            </a:r>
          </a:p>
          <a:p>
            <a:pPr marL="177800" indent="-177800">
              <a:buFont typeface="Arial" pitchFamily="34" charset="0"/>
              <a:buChar char="•"/>
              <a:defRPr/>
            </a:pPr>
            <a:r>
              <a:rPr lang="en-GB" dirty="0">
                <a:solidFill>
                  <a:schemeClr val="tx1"/>
                </a:solidFill>
                <a:latin typeface="Calibri" pitchFamily="34" charset="0"/>
              </a:rPr>
              <a:t>Contemporary and feminine feel due to silver metallic colour – teens and some women consider it a ‘cooler’ looking tobacco</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Title 1"/>
          <p:cNvSpPr>
            <a:spLocks noGrp="1"/>
          </p:cNvSpPr>
          <p:nvPr>
            <p:ph type="title"/>
          </p:nvPr>
        </p:nvSpPr>
        <p:spPr/>
        <p:txBody>
          <a:bodyPr/>
          <a:lstStyle/>
          <a:p>
            <a:pPr eaLnBrk="1" hangingPunct="1"/>
            <a:r>
              <a:rPr lang="en-GB" smtClean="0"/>
              <a:t>Brands less likely to smoke.....</a:t>
            </a:r>
          </a:p>
        </p:txBody>
      </p:sp>
      <p:sp>
        <p:nvSpPr>
          <p:cNvPr id="5" name="Rounded Rectangle 4"/>
          <p:cNvSpPr/>
          <p:nvPr/>
        </p:nvSpPr>
        <p:spPr>
          <a:xfrm>
            <a:off x="2228850" y="1285875"/>
            <a:ext cx="6715125" cy="1428750"/>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7800" indent="-177800">
              <a:defRPr/>
            </a:pPr>
            <a:r>
              <a:rPr lang="en-GB" b="1">
                <a:solidFill>
                  <a:schemeClr val="tx1"/>
                </a:solidFill>
                <a:latin typeface="Calibri" pitchFamily="34" charset="0"/>
              </a:rPr>
              <a:t>Old Holborn</a:t>
            </a:r>
            <a:endParaRPr lang="en-GB">
              <a:solidFill>
                <a:schemeClr val="tx1"/>
              </a:solidFill>
              <a:latin typeface="Calibri" pitchFamily="34" charset="0"/>
            </a:endParaRPr>
          </a:p>
          <a:p>
            <a:pPr marL="177800" indent="-177800">
              <a:buFont typeface="Arial" charset="0"/>
              <a:buChar char="•"/>
              <a:defRPr/>
            </a:pPr>
            <a:r>
              <a:rPr lang="en-GB">
                <a:solidFill>
                  <a:schemeClr val="tx1"/>
                </a:solidFill>
                <a:latin typeface="Calibri" pitchFamily="34" charset="0"/>
              </a:rPr>
              <a:t>Strong harsh smell and taste (‘</a:t>
            </a:r>
            <a:r>
              <a:rPr lang="en-GB" i="1">
                <a:solidFill>
                  <a:schemeClr val="tx1"/>
                </a:solidFill>
                <a:latin typeface="Calibri" pitchFamily="34" charset="0"/>
              </a:rPr>
              <a:t>for people with no taste buds</a:t>
            </a:r>
            <a:r>
              <a:rPr lang="en-GB">
                <a:solidFill>
                  <a:schemeClr val="tx1"/>
                </a:solidFill>
                <a:latin typeface="Calibri" pitchFamily="34" charset="0"/>
              </a:rPr>
              <a:t>’), some complain it makes throat burn, higher tar content</a:t>
            </a:r>
          </a:p>
          <a:p>
            <a:pPr marL="177800" indent="-177800">
              <a:buFont typeface="Arial" charset="0"/>
              <a:buChar char="•"/>
              <a:defRPr/>
            </a:pPr>
            <a:r>
              <a:rPr lang="en-GB">
                <a:solidFill>
                  <a:schemeClr val="tx1"/>
                </a:solidFill>
                <a:latin typeface="Calibri" pitchFamily="34" charset="0"/>
              </a:rPr>
              <a:t>Not as natural looking as GV, Amber Leaf and Cutter’s Choice due to pack colour</a:t>
            </a:r>
          </a:p>
          <a:p>
            <a:pPr marL="177800" indent="-177800">
              <a:buFont typeface="Arial" charset="0"/>
              <a:buChar char="•"/>
              <a:defRPr/>
            </a:pPr>
            <a:r>
              <a:rPr lang="en-GB">
                <a:solidFill>
                  <a:schemeClr val="tx1"/>
                </a:solidFill>
                <a:latin typeface="Calibri" pitchFamily="34" charset="0"/>
              </a:rPr>
              <a:t>Traditional and masculine – pack colour is very male, and brand has old man (pipe smoker) associations</a:t>
            </a:r>
          </a:p>
        </p:txBody>
      </p:sp>
      <p:sp>
        <p:nvSpPr>
          <p:cNvPr id="7" name="Rounded Rectangle 6"/>
          <p:cNvSpPr/>
          <p:nvPr/>
        </p:nvSpPr>
        <p:spPr>
          <a:xfrm>
            <a:off x="2228850" y="2786063"/>
            <a:ext cx="6715125" cy="1214437"/>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7800" indent="-177800">
              <a:defRPr/>
            </a:pPr>
            <a:r>
              <a:rPr lang="en-GB" b="1" dirty="0">
                <a:solidFill>
                  <a:schemeClr val="tx1"/>
                </a:solidFill>
                <a:latin typeface="Calibri" pitchFamily="34" charset="0"/>
              </a:rPr>
              <a:t>Drum</a:t>
            </a:r>
            <a:endParaRPr lang="en-GB" dirty="0">
              <a:solidFill>
                <a:schemeClr val="tx1"/>
              </a:solidFill>
              <a:latin typeface="Calibri" pitchFamily="34" charset="0"/>
            </a:endParaRPr>
          </a:p>
          <a:p>
            <a:pPr marL="177800" indent="-177800">
              <a:buFont typeface="Arial" pitchFamily="34" charset="0"/>
              <a:buChar char="•"/>
              <a:defRPr/>
            </a:pPr>
            <a:r>
              <a:rPr lang="en-GB" dirty="0">
                <a:solidFill>
                  <a:schemeClr val="tx1"/>
                </a:solidFill>
                <a:latin typeface="Calibri" pitchFamily="34" charset="0"/>
              </a:rPr>
              <a:t> Strong, horrible taste, ‘stinks’, cheaper and low quality</a:t>
            </a:r>
          </a:p>
          <a:p>
            <a:pPr marL="177800" indent="-177800">
              <a:buFont typeface="Arial" pitchFamily="34" charset="0"/>
              <a:buChar char="•"/>
              <a:defRPr/>
            </a:pPr>
            <a:r>
              <a:rPr lang="en-GB" dirty="0">
                <a:solidFill>
                  <a:schemeClr val="tx1"/>
                </a:solidFill>
                <a:latin typeface="Calibri" pitchFamily="34" charset="0"/>
              </a:rPr>
              <a:t>Has traditional and masculine cues for same reason as Old Holborn</a:t>
            </a:r>
          </a:p>
        </p:txBody>
      </p:sp>
      <p:sp>
        <p:nvSpPr>
          <p:cNvPr id="9" name="Rounded Rectangle 8"/>
          <p:cNvSpPr/>
          <p:nvPr/>
        </p:nvSpPr>
        <p:spPr>
          <a:xfrm>
            <a:off x="2228850" y="4071938"/>
            <a:ext cx="6715125" cy="1214437"/>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7800" indent="-177800">
              <a:defRPr/>
            </a:pPr>
            <a:r>
              <a:rPr lang="en-GB" b="1" dirty="0">
                <a:solidFill>
                  <a:schemeClr val="tx1"/>
                </a:solidFill>
                <a:latin typeface="Calibri" pitchFamily="34" charset="0"/>
              </a:rPr>
              <a:t>Samson </a:t>
            </a:r>
            <a:endParaRPr lang="en-GB" dirty="0">
              <a:solidFill>
                <a:schemeClr val="tx1"/>
              </a:solidFill>
              <a:latin typeface="Calibri" pitchFamily="34" charset="0"/>
            </a:endParaRPr>
          </a:p>
          <a:p>
            <a:pPr marL="177800" indent="-177800">
              <a:buFont typeface="Arial" pitchFamily="34" charset="0"/>
              <a:buChar char="•"/>
              <a:defRPr/>
            </a:pPr>
            <a:r>
              <a:rPr lang="en-GB" dirty="0">
                <a:solidFill>
                  <a:schemeClr val="tx1"/>
                </a:solidFill>
                <a:latin typeface="Calibri" pitchFamily="34" charset="0"/>
              </a:rPr>
              <a:t>Less well known but similar associations to Old Holborn and Drum</a:t>
            </a:r>
          </a:p>
        </p:txBody>
      </p:sp>
      <p:pic>
        <p:nvPicPr>
          <p:cNvPr id="67589" name="Picture 12" descr="http://t2.gstatic.com/images?q=tbn:s0NyA95qRDxaFM:http://www.toptobacco.co.uk/image.php%3Fproductid%3D16138">
            <a:hlinkClick r:id="rId3"/>
          </p:cNvPr>
          <p:cNvPicPr>
            <a:picLocks noChangeAspect="1" noChangeArrowheads="1"/>
          </p:cNvPicPr>
          <p:nvPr/>
        </p:nvPicPr>
        <p:blipFill>
          <a:blip r:embed="rId4" cstate="print"/>
          <a:srcRect/>
          <a:stretch>
            <a:fillRect/>
          </a:stretch>
        </p:blipFill>
        <p:spPr bwMode="auto">
          <a:xfrm>
            <a:off x="142875" y="2714625"/>
            <a:ext cx="2000250" cy="1285875"/>
          </a:xfrm>
          <a:prstGeom prst="rect">
            <a:avLst/>
          </a:prstGeom>
          <a:noFill/>
          <a:ln w="9525">
            <a:noFill/>
            <a:miter lim="800000"/>
            <a:headEnd/>
            <a:tailEnd/>
          </a:ln>
        </p:spPr>
      </p:pic>
      <p:pic>
        <p:nvPicPr>
          <p:cNvPr id="67590" name="Picture 2" descr="http://t1.gstatic.com/images?q=tbn:_Pl16UyvV5CTLM:http://www.dutyfreecigs.net/Shoponline/images/Samson.jpg">
            <a:hlinkClick r:id="rId5"/>
          </p:cNvPr>
          <p:cNvPicPr>
            <a:picLocks noChangeAspect="1" noChangeArrowheads="1"/>
          </p:cNvPicPr>
          <p:nvPr/>
        </p:nvPicPr>
        <p:blipFill>
          <a:blip r:embed="rId6" cstate="print"/>
          <a:srcRect/>
          <a:stretch>
            <a:fillRect/>
          </a:stretch>
        </p:blipFill>
        <p:spPr bwMode="auto">
          <a:xfrm>
            <a:off x="71438" y="4000500"/>
            <a:ext cx="2000250" cy="1312863"/>
          </a:xfrm>
          <a:prstGeom prst="rect">
            <a:avLst/>
          </a:prstGeom>
          <a:noFill/>
          <a:ln w="9525">
            <a:noFill/>
            <a:miter lim="800000"/>
            <a:headEnd/>
            <a:tailEnd/>
          </a:ln>
        </p:spPr>
      </p:pic>
      <p:pic>
        <p:nvPicPr>
          <p:cNvPr id="67591" name="Picture 14" descr="http://t3.gstatic.com/images?q=tbn:mXXbtMH3ofwjyM:http://www.mysupermarket.co.uk/Images/ExternalImages/ProductsDetailed/72/035272.jpg">
            <a:hlinkClick r:id="rId7"/>
          </p:cNvPr>
          <p:cNvPicPr>
            <a:picLocks noChangeAspect="1" noChangeArrowheads="1"/>
          </p:cNvPicPr>
          <p:nvPr/>
        </p:nvPicPr>
        <p:blipFill>
          <a:blip r:embed="rId8" cstate="print"/>
          <a:srcRect/>
          <a:stretch>
            <a:fillRect/>
          </a:stretch>
        </p:blipFill>
        <p:spPr bwMode="auto">
          <a:xfrm>
            <a:off x="66675" y="1357313"/>
            <a:ext cx="2076450" cy="121443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Title 1"/>
          <p:cNvSpPr>
            <a:spLocks noGrp="1"/>
          </p:cNvSpPr>
          <p:nvPr>
            <p:ph type="title"/>
          </p:nvPr>
        </p:nvSpPr>
        <p:spPr>
          <a:xfrm>
            <a:off x="303213" y="215900"/>
            <a:ext cx="8589962" cy="1077913"/>
          </a:xfrm>
        </p:spPr>
        <p:txBody>
          <a:bodyPr/>
          <a:lstStyle/>
          <a:p>
            <a:pPr eaLnBrk="1" hangingPunct="1"/>
            <a:r>
              <a:rPr lang="en-GB" smtClean="0"/>
              <a:t>Manufactured cigarette associations are very different, as pre-task excerpt illustrates....</a:t>
            </a:r>
          </a:p>
        </p:txBody>
      </p:sp>
      <p:pic>
        <p:nvPicPr>
          <p:cNvPr id="115714" name="Picture 2" descr="C:\Users\kirsty\Desktop\scans 003.jpg"/>
          <p:cNvPicPr>
            <a:picLocks noChangeAspect="1" noChangeArrowheads="1"/>
          </p:cNvPicPr>
          <p:nvPr/>
        </p:nvPicPr>
        <p:blipFill>
          <a:blip r:embed="rId3" cstate="print"/>
          <a:srcRect/>
          <a:stretch>
            <a:fillRect/>
          </a:stretch>
        </p:blipFill>
        <p:spPr bwMode="auto">
          <a:xfrm>
            <a:off x="285750" y="1357313"/>
            <a:ext cx="4214813" cy="44291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Text Box 10"/>
          <p:cNvSpPr txBox="1">
            <a:spLocks noChangeArrowheads="1"/>
          </p:cNvSpPr>
          <p:nvPr/>
        </p:nvSpPr>
        <p:spPr bwMode="auto">
          <a:xfrm>
            <a:off x="0" y="6022975"/>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referred to as ‘straights’ (no associations with drugs)</a:t>
            </a:r>
          </a:p>
          <a:p>
            <a:pPr marL="279400"/>
            <a:r>
              <a:rPr lang="en-US" sz="2400" b="1">
                <a:latin typeface="Calibri" pitchFamily="34" charset="0"/>
              </a:rPr>
              <a:t>    even ‘tailors’/’tailormades’ » </a:t>
            </a:r>
          </a:p>
        </p:txBody>
      </p:sp>
      <p:pic>
        <p:nvPicPr>
          <p:cNvPr id="6" name="Picture 19"/>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pic>
        <p:nvPicPr>
          <p:cNvPr id="115715" name="Picture 3" descr="C:\Users\kirsty\Desktop\scans 005.jpg"/>
          <p:cNvPicPr>
            <a:picLocks noChangeAspect="1" noChangeArrowheads="1"/>
          </p:cNvPicPr>
          <p:nvPr/>
        </p:nvPicPr>
        <p:blipFill>
          <a:blip r:embed="rId5" cstate="print"/>
          <a:srcRect/>
          <a:stretch>
            <a:fillRect/>
          </a:stretch>
        </p:blipFill>
        <p:spPr bwMode="auto">
          <a:xfrm>
            <a:off x="4786313" y="1357313"/>
            <a:ext cx="4143375" cy="44291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1" name="Picture 2" descr="http://t0.gstatic.com/images?q=tbn:HlLQgc5CPN49TM:http://www.thetobaccoshop.net/images/silkcut.jpg">
            <a:hlinkClick r:id="rId3"/>
          </p:cNvPr>
          <p:cNvPicPr>
            <a:picLocks noChangeAspect="1" noChangeArrowheads="1"/>
          </p:cNvPicPr>
          <p:nvPr/>
        </p:nvPicPr>
        <p:blipFill>
          <a:blip r:embed="rId4" cstate="print"/>
          <a:srcRect/>
          <a:stretch>
            <a:fillRect/>
          </a:stretch>
        </p:blipFill>
        <p:spPr bwMode="auto">
          <a:xfrm>
            <a:off x="6462713" y="3571875"/>
            <a:ext cx="1252537" cy="1252538"/>
          </a:xfrm>
          <a:prstGeom prst="rect">
            <a:avLst/>
          </a:prstGeom>
          <a:noFill/>
          <a:ln w="9525">
            <a:noFill/>
            <a:miter lim="800000"/>
            <a:headEnd/>
            <a:tailEnd/>
          </a:ln>
        </p:spPr>
      </p:pic>
      <p:pic>
        <p:nvPicPr>
          <p:cNvPr id="71682" name="Picture 14" descr="http://t2.gstatic.com/images?q=tbn:T8O25oQnC753vM:http://www.best-cheap-tobacco.com/images/royals%2520(Custom).jpg">
            <a:hlinkClick r:id="rId5"/>
          </p:cNvPr>
          <p:cNvPicPr>
            <a:picLocks noChangeAspect="1" noChangeArrowheads="1"/>
          </p:cNvPicPr>
          <p:nvPr/>
        </p:nvPicPr>
        <p:blipFill>
          <a:blip r:embed="rId6" cstate="print"/>
          <a:srcRect/>
          <a:stretch>
            <a:fillRect/>
          </a:stretch>
        </p:blipFill>
        <p:spPr bwMode="auto">
          <a:xfrm>
            <a:off x="1857375" y="1357313"/>
            <a:ext cx="1571625" cy="1571625"/>
          </a:xfrm>
          <a:prstGeom prst="rect">
            <a:avLst/>
          </a:prstGeom>
          <a:noFill/>
          <a:ln w="9525">
            <a:noFill/>
            <a:miter lim="800000"/>
            <a:headEnd/>
            <a:tailEnd/>
          </a:ln>
        </p:spPr>
      </p:pic>
      <p:pic>
        <p:nvPicPr>
          <p:cNvPr id="71683" name="Picture 12" descr="http://t3.gstatic.com/images?q=tbn:z1Qr75YZ40WQ5M:http://www.thetobaccoshop.net/images/mayfair.jpg">
            <a:hlinkClick r:id="rId7"/>
          </p:cNvPr>
          <p:cNvPicPr>
            <a:picLocks noChangeAspect="1" noChangeArrowheads="1"/>
          </p:cNvPicPr>
          <p:nvPr/>
        </p:nvPicPr>
        <p:blipFill>
          <a:blip r:embed="rId8" cstate="print"/>
          <a:srcRect/>
          <a:stretch>
            <a:fillRect/>
          </a:stretch>
        </p:blipFill>
        <p:spPr bwMode="auto">
          <a:xfrm>
            <a:off x="180975" y="1357313"/>
            <a:ext cx="1571625" cy="1571625"/>
          </a:xfrm>
          <a:prstGeom prst="rect">
            <a:avLst/>
          </a:prstGeom>
          <a:noFill/>
          <a:ln w="9525">
            <a:noFill/>
            <a:miter lim="800000"/>
            <a:headEnd/>
            <a:tailEnd/>
          </a:ln>
        </p:spPr>
      </p:pic>
      <p:sp>
        <p:nvSpPr>
          <p:cNvPr id="71684" name="Title 1"/>
          <p:cNvSpPr>
            <a:spLocks noGrp="1"/>
          </p:cNvSpPr>
          <p:nvPr>
            <p:ph type="title"/>
          </p:nvPr>
        </p:nvSpPr>
        <p:spPr>
          <a:xfrm>
            <a:off x="303213" y="0"/>
            <a:ext cx="8589962" cy="1077913"/>
          </a:xfrm>
        </p:spPr>
        <p:txBody>
          <a:bodyPr/>
          <a:lstStyle/>
          <a:p>
            <a:pPr eaLnBrk="1" hangingPunct="1"/>
            <a:r>
              <a:rPr lang="en-GB" smtClean="0"/>
              <a:t>Manufactured cigarettes are grouped based on price; brand is less important nowadays</a:t>
            </a:r>
          </a:p>
        </p:txBody>
      </p:sp>
      <p:sp>
        <p:nvSpPr>
          <p:cNvPr id="6" name="Left-Right Arrow 5"/>
          <p:cNvSpPr/>
          <p:nvPr/>
        </p:nvSpPr>
        <p:spPr>
          <a:xfrm>
            <a:off x="500063" y="1000125"/>
            <a:ext cx="8001000" cy="571500"/>
          </a:xfrm>
          <a:prstGeom prst="lef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Calibri" pitchFamily="34" charset="0"/>
              </a:rPr>
              <a:t>CHEAPER							EXPENSIVE</a:t>
            </a:r>
          </a:p>
        </p:txBody>
      </p:sp>
      <p:sp>
        <p:nvSpPr>
          <p:cNvPr id="7" name="Text Box 10"/>
          <p:cNvSpPr txBox="1">
            <a:spLocks noChangeArrowheads="1"/>
          </p:cNvSpPr>
          <p:nvPr/>
        </p:nvSpPr>
        <p:spPr bwMode="auto">
          <a:xfrm>
            <a:off x="0" y="6022975"/>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majority smoking occasionally on night outs as more </a:t>
            </a:r>
          </a:p>
          <a:p>
            <a:pPr marL="279400"/>
            <a:r>
              <a:rPr lang="en-US" sz="2400" b="1">
                <a:latin typeface="Calibri" pitchFamily="34" charset="0"/>
              </a:rPr>
              <a:t>   convenient and socially acceptable (for some women) » </a:t>
            </a:r>
          </a:p>
        </p:txBody>
      </p:sp>
      <p:pic>
        <p:nvPicPr>
          <p:cNvPr id="8" name="Picture 19"/>
          <p:cNvPicPr>
            <a:picLocks noChangeAspect="1" noChangeArrowheads="1"/>
          </p:cNvPicPr>
          <p:nvPr/>
        </p:nvPicPr>
        <p:blipFill>
          <a:blip r:embed="rId9"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pic>
        <p:nvPicPr>
          <p:cNvPr id="71688" name="Picture 2" descr="http://t1.gstatic.com/images?q=tbn:2G_NvUyA5Tm9aM:http://www.consumatron.com/uploaded_images/marlboro_lights-775628.gif">
            <a:hlinkClick r:id="rId10"/>
          </p:cNvPr>
          <p:cNvPicPr>
            <a:picLocks noChangeAspect="1" noChangeArrowheads="1"/>
          </p:cNvPicPr>
          <p:nvPr/>
        </p:nvPicPr>
        <p:blipFill>
          <a:blip r:embed="rId11" cstate="print"/>
          <a:srcRect/>
          <a:stretch>
            <a:fillRect/>
          </a:stretch>
        </p:blipFill>
        <p:spPr bwMode="auto">
          <a:xfrm>
            <a:off x="7500938" y="3643313"/>
            <a:ext cx="714375" cy="1038225"/>
          </a:xfrm>
          <a:prstGeom prst="rect">
            <a:avLst/>
          </a:prstGeom>
          <a:noFill/>
          <a:ln w="9525">
            <a:noFill/>
            <a:miter lim="800000"/>
            <a:headEnd/>
            <a:tailEnd/>
          </a:ln>
        </p:spPr>
      </p:pic>
      <p:pic>
        <p:nvPicPr>
          <p:cNvPr id="71689" name="Picture 4" descr="http://t1.gstatic.com/images?q=tbn:S8XVfZT59mn9KM:http://dannys-kycigarettes.com/images/B-h.jpg">
            <a:hlinkClick r:id="rId12"/>
          </p:cNvPr>
          <p:cNvPicPr>
            <a:picLocks noChangeAspect="1" noChangeArrowheads="1"/>
          </p:cNvPicPr>
          <p:nvPr/>
        </p:nvPicPr>
        <p:blipFill>
          <a:blip r:embed="rId13" cstate="print"/>
          <a:srcRect/>
          <a:stretch>
            <a:fillRect/>
          </a:stretch>
        </p:blipFill>
        <p:spPr bwMode="auto">
          <a:xfrm>
            <a:off x="6691313" y="1571625"/>
            <a:ext cx="666750" cy="1104900"/>
          </a:xfrm>
          <a:prstGeom prst="rect">
            <a:avLst/>
          </a:prstGeom>
          <a:noFill/>
          <a:ln w="9525">
            <a:noFill/>
            <a:miter lim="800000"/>
            <a:headEnd/>
            <a:tailEnd/>
          </a:ln>
        </p:spPr>
      </p:pic>
      <p:pic>
        <p:nvPicPr>
          <p:cNvPr id="71690" name="Picture 6" descr="http://t1.gstatic.com/images?q=tbn:BZatXup3EcJSfM:http://www.thetobaccoshop.net/images/embassy1a.jpg">
            <a:hlinkClick r:id="rId14"/>
          </p:cNvPr>
          <p:cNvPicPr>
            <a:picLocks noChangeAspect="1" noChangeArrowheads="1"/>
          </p:cNvPicPr>
          <p:nvPr/>
        </p:nvPicPr>
        <p:blipFill>
          <a:blip r:embed="rId15" cstate="print"/>
          <a:srcRect l="18146" t="12097" r="21370" b="15321"/>
          <a:stretch>
            <a:fillRect/>
          </a:stretch>
        </p:blipFill>
        <p:spPr bwMode="auto">
          <a:xfrm>
            <a:off x="5810250" y="1500188"/>
            <a:ext cx="833438" cy="1214437"/>
          </a:xfrm>
          <a:prstGeom prst="rect">
            <a:avLst/>
          </a:prstGeom>
          <a:noFill/>
          <a:ln w="9525">
            <a:noFill/>
            <a:miter lim="800000"/>
            <a:headEnd/>
            <a:tailEnd/>
          </a:ln>
        </p:spPr>
      </p:pic>
      <p:sp>
        <p:nvSpPr>
          <p:cNvPr id="16" name="Rounded Rectangle 15"/>
          <p:cNvSpPr/>
          <p:nvPr/>
        </p:nvSpPr>
        <p:spPr>
          <a:xfrm>
            <a:off x="4500563" y="4786313"/>
            <a:ext cx="3929062" cy="1143000"/>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177800" indent="-177800">
              <a:defRPr/>
            </a:pPr>
            <a:r>
              <a:rPr lang="en-GB" sz="1600" b="1" dirty="0">
                <a:solidFill>
                  <a:schemeClr val="tx1"/>
                </a:solidFill>
                <a:latin typeface="Calibri" pitchFamily="34" charset="0"/>
              </a:rPr>
              <a:t>POSHER CIGARETTES </a:t>
            </a:r>
            <a:r>
              <a:rPr lang="en-GB" sz="1600" dirty="0">
                <a:solidFill>
                  <a:schemeClr val="tx1"/>
                </a:solidFill>
                <a:latin typeface="Calibri" pitchFamily="34" charset="0"/>
              </a:rPr>
              <a:t>(older smokers)</a:t>
            </a:r>
            <a:endParaRPr lang="en-GB" sz="1600" b="1" dirty="0">
              <a:solidFill>
                <a:schemeClr val="tx1"/>
              </a:solidFill>
              <a:latin typeface="Calibri" pitchFamily="34" charset="0"/>
            </a:endParaRPr>
          </a:p>
          <a:p>
            <a:pPr marL="177800" indent="-177800">
              <a:buFont typeface="Arial" pitchFamily="34" charset="0"/>
              <a:buChar char="•"/>
              <a:defRPr/>
            </a:pPr>
            <a:r>
              <a:rPr lang="en-GB" sz="1600" dirty="0">
                <a:solidFill>
                  <a:schemeClr val="tx1"/>
                </a:solidFill>
                <a:latin typeface="Calibri" pitchFamily="34" charset="0"/>
              </a:rPr>
              <a:t>Silk cut – very weak, ‘</a:t>
            </a:r>
            <a:r>
              <a:rPr lang="en-GB" sz="1600" i="1" dirty="0">
                <a:solidFill>
                  <a:schemeClr val="tx1"/>
                </a:solidFill>
                <a:latin typeface="Calibri" pitchFamily="34" charset="0"/>
              </a:rPr>
              <a:t>like smoking air’</a:t>
            </a:r>
          </a:p>
          <a:p>
            <a:pPr marL="177800" indent="-177800">
              <a:buFont typeface="Arial" pitchFamily="34" charset="0"/>
              <a:buChar char="•"/>
              <a:defRPr/>
            </a:pPr>
            <a:r>
              <a:rPr lang="en-GB" sz="1600" dirty="0">
                <a:solidFill>
                  <a:schemeClr val="tx1"/>
                </a:solidFill>
                <a:latin typeface="Calibri" pitchFamily="34" charset="0"/>
              </a:rPr>
              <a:t>Marlboro Lights associated with women and ‘yuppies’- very popular cigarette</a:t>
            </a:r>
          </a:p>
        </p:txBody>
      </p:sp>
      <p:sp>
        <p:nvSpPr>
          <p:cNvPr id="17" name="Rounded Rectangle 16"/>
          <p:cNvSpPr/>
          <p:nvPr/>
        </p:nvSpPr>
        <p:spPr>
          <a:xfrm>
            <a:off x="4500563" y="2786063"/>
            <a:ext cx="3929062" cy="857250"/>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177800" indent="-177800">
              <a:buFont typeface="Arial" pitchFamily="34" charset="0"/>
              <a:buChar char="•"/>
              <a:defRPr/>
            </a:pPr>
            <a:r>
              <a:rPr lang="en-GB" sz="1600" b="1" dirty="0">
                <a:solidFill>
                  <a:schemeClr val="tx1"/>
                </a:solidFill>
                <a:latin typeface="Calibri" pitchFamily="34" charset="0"/>
              </a:rPr>
              <a:t>B&amp;H and Embassy </a:t>
            </a:r>
            <a:r>
              <a:rPr lang="en-GB" sz="1600" dirty="0">
                <a:solidFill>
                  <a:schemeClr val="tx1"/>
                </a:solidFill>
                <a:latin typeface="Calibri" pitchFamily="34" charset="0"/>
              </a:rPr>
              <a:t>seen as an identity badge when growing up for older smokers</a:t>
            </a:r>
          </a:p>
          <a:p>
            <a:pPr marL="177800" indent="-177800">
              <a:buFont typeface="Arial" pitchFamily="34" charset="0"/>
              <a:buChar char="•"/>
              <a:defRPr/>
            </a:pPr>
            <a:r>
              <a:rPr lang="en-GB" sz="1600" b="1" dirty="0">
                <a:solidFill>
                  <a:schemeClr val="tx1"/>
                </a:solidFill>
                <a:latin typeface="Calibri" pitchFamily="34" charset="0"/>
              </a:rPr>
              <a:t>Marlboro Red </a:t>
            </a:r>
            <a:r>
              <a:rPr lang="en-GB" sz="1600" dirty="0">
                <a:solidFill>
                  <a:schemeClr val="tx1"/>
                </a:solidFill>
                <a:latin typeface="Calibri" pitchFamily="34" charset="0"/>
              </a:rPr>
              <a:t>– very strong, man’s fag</a:t>
            </a:r>
          </a:p>
        </p:txBody>
      </p:sp>
      <p:pic>
        <p:nvPicPr>
          <p:cNvPr id="71693" name="Picture 10" descr="http://t0.gstatic.com/images?q=tbn:5cng2e3W9X0cuM:http://www.mysupermarket.co.uk/Images/ExternalImages/Products/11/035111.jpg">
            <a:hlinkClick r:id="rId16"/>
          </p:cNvPr>
          <p:cNvPicPr>
            <a:picLocks noChangeAspect="1" noChangeArrowheads="1"/>
          </p:cNvPicPr>
          <p:nvPr/>
        </p:nvPicPr>
        <p:blipFill>
          <a:blip r:embed="rId17" cstate="print"/>
          <a:srcRect/>
          <a:stretch>
            <a:fillRect/>
          </a:stretch>
        </p:blipFill>
        <p:spPr bwMode="auto">
          <a:xfrm>
            <a:off x="1428750" y="1582738"/>
            <a:ext cx="714375" cy="1084262"/>
          </a:xfrm>
          <a:prstGeom prst="rect">
            <a:avLst/>
          </a:prstGeom>
          <a:noFill/>
          <a:ln w="9525">
            <a:noFill/>
            <a:miter lim="800000"/>
            <a:headEnd/>
            <a:tailEnd/>
          </a:ln>
        </p:spPr>
      </p:pic>
      <p:sp>
        <p:nvSpPr>
          <p:cNvPr id="15" name="Rounded Rectangle 14"/>
          <p:cNvSpPr/>
          <p:nvPr/>
        </p:nvSpPr>
        <p:spPr>
          <a:xfrm>
            <a:off x="142875" y="2714625"/>
            <a:ext cx="4214813" cy="3214688"/>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177800" indent="-177800">
              <a:buFont typeface="Arial" pitchFamily="34" charset="0"/>
              <a:buChar char="•"/>
              <a:defRPr/>
            </a:pPr>
            <a:r>
              <a:rPr lang="en-GB" sz="1600" b="1" dirty="0">
                <a:solidFill>
                  <a:schemeClr val="tx1"/>
                </a:solidFill>
                <a:latin typeface="Calibri" pitchFamily="34" charset="0"/>
              </a:rPr>
              <a:t>Mayfair &amp; Richmond </a:t>
            </a:r>
            <a:r>
              <a:rPr lang="en-GB" sz="1600" dirty="0">
                <a:solidFill>
                  <a:schemeClr val="tx1"/>
                </a:solidFill>
                <a:latin typeface="Calibri" pitchFamily="34" charset="0"/>
              </a:rPr>
              <a:t>associated with older women – often a harsher smoke</a:t>
            </a:r>
          </a:p>
          <a:p>
            <a:pPr marL="177800" indent="-177800">
              <a:buFont typeface="Arial" pitchFamily="34" charset="0"/>
              <a:buChar char="•"/>
              <a:defRPr/>
            </a:pPr>
            <a:r>
              <a:rPr lang="en-GB" sz="1600" b="1" dirty="0">
                <a:solidFill>
                  <a:schemeClr val="tx1"/>
                </a:solidFill>
                <a:latin typeface="Calibri" pitchFamily="34" charset="0"/>
              </a:rPr>
              <a:t>L&amp;B </a:t>
            </a:r>
            <a:r>
              <a:rPr lang="en-GB" sz="1600" dirty="0">
                <a:solidFill>
                  <a:schemeClr val="tx1"/>
                </a:solidFill>
                <a:latin typeface="Calibri" pitchFamily="34" charset="0"/>
              </a:rPr>
              <a:t>considered a better smoke – some have migrated to this brand due to cost</a:t>
            </a:r>
          </a:p>
          <a:p>
            <a:pPr marL="177800" indent="-177800">
              <a:buFont typeface="Arial" pitchFamily="34" charset="0"/>
              <a:buChar char="•"/>
              <a:defRPr/>
            </a:pPr>
            <a:r>
              <a:rPr lang="en-GB" sz="1600" b="1" dirty="0">
                <a:solidFill>
                  <a:schemeClr val="tx1"/>
                </a:solidFill>
                <a:latin typeface="Calibri" pitchFamily="34" charset="0"/>
              </a:rPr>
              <a:t>Royals</a:t>
            </a:r>
            <a:r>
              <a:rPr lang="en-GB" sz="1600" dirty="0">
                <a:solidFill>
                  <a:schemeClr val="tx1"/>
                </a:solidFill>
                <a:latin typeface="Calibri" pitchFamily="34" charset="0"/>
              </a:rPr>
              <a:t> – good VFM (initially) as 25 in pack</a:t>
            </a:r>
          </a:p>
          <a:p>
            <a:pPr marL="177800" indent="-177800">
              <a:buFont typeface="Arial" pitchFamily="34" charset="0"/>
              <a:buChar char="•"/>
              <a:defRPr/>
            </a:pPr>
            <a:r>
              <a:rPr lang="en-GB" sz="1600" dirty="0">
                <a:solidFill>
                  <a:schemeClr val="tx1"/>
                </a:solidFill>
                <a:latin typeface="Calibri" pitchFamily="34" charset="0"/>
              </a:rPr>
              <a:t>May have started on these if younger (as cheaper) – indeed some teens only recognise cheaper brands nowadays</a:t>
            </a:r>
          </a:p>
          <a:p>
            <a:pPr marL="177800" indent="-177800">
              <a:buFont typeface="Arial" pitchFamily="34" charset="0"/>
              <a:buChar char="•"/>
              <a:defRPr/>
            </a:pPr>
            <a:r>
              <a:rPr lang="en-GB" sz="1600" dirty="0">
                <a:solidFill>
                  <a:schemeClr val="tx1"/>
                </a:solidFill>
                <a:latin typeface="Calibri" pitchFamily="34" charset="0"/>
              </a:rPr>
              <a:t>Overall feel that more people are smoking cheaper cigarettes nowadays – </a:t>
            </a:r>
            <a:r>
              <a:rPr lang="en-GB" sz="1600" i="1" dirty="0">
                <a:solidFill>
                  <a:schemeClr val="tx1"/>
                </a:solidFill>
                <a:latin typeface="Calibri" pitchFamily="34" charset="0"/>
              </a:rPr>
              <a:t>‘you don’t see people with B&amp;H and Embassy anymore’</a:t>
            </a:r>
          </a:p>
          <a:p>
            <a:pPr marL="177800" indent="-177800">
              <a:defRPr/>
            </a:pPr>
            <a:endParaRPr lang="en-GB" sz="1600" dirty="0">
              <a:solidFill>
                <a:schemeClr val="tx1"/>
              </a:solidFill>
              <a:latin typeface="Calibri" pitchFamily="34" charset="0"/>
            </a:endParaRPr>
          </a:p>
        </p:txBody>
      </p:sp>
      <p:sp>
        <p:nvSpPr>
          <p:cNvPr id="18" name="Up-Down Arrow 17"/>
          <p:cNvSpPr/>
          <p:nvPr/>
        </p:nvSpPr>
        <p:spPr>
          <a:xfrm>
            <a:off x="8501063" y="1643063"/>
            <a:ext cx="500062" cy="4214812"/>
          </a:xfrm>
          <a:prstGeom prst="upDown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bg1"/>
              </a:solidFill>
              <a:latin typeface="Calibri" pitchFamily="34" charset="0"/>
            </a:endParaRPr>
          </a:p>
        </p:txBody>
      </p:sp>
      <p:sp>
        <p:nvSpPr>
          <p:cNvPr id="71696" name="TextBox 18"/>
          <p:cNvSpPr txBox="1">
            <a:spLocks noChangeArrowheads="1"/>
          </p:cNvSpPr>
          <p:nvPr/>
        </p:nvSpPr>
        <p:spPr bwMode="auto">
          <a:xfrm rot="-5400000">
            <a:off x="8119269" y="2167731"/>
            <a:ext cx="1214438" cy="307975"/>
          </a:xfrm>
          <a:prstGeom prst="rect">
            <a:avLst/>
          </a:prstGeom>
          <a:noFill/>
          <a:ln w="9525">
            <a:noFill/>
            <a:miter lim="800000"/>
            <a:headEnd/>
            <a:tailEnd/>
          </a:ln>
        </p:spPr>
        <p:txBody>
          <a:bodyPr>
            <a:spAutoFit/>
          </a:bodyPr>
          <a:lstStyle/>
          <a:p>
            <a:r>
              <a:rPr lang="en-GB">
                <a:solidFill>
                  <a:schemeClr val="bg1"/>
                </a:solidFill>
                <a:latin typeface="Calibri" pitchFamily="34" charset="0"/>
              </a:rPr>
              <a:t>STRONGER</a:t>
            </a:r>
          </a:p>
        </p:txBody>
      </p:sp>
      <p:pic>
        <p:nvPicPr>
          <p:cNvPr id="71697" name="Picture 4" descr="http://t3.gstatic.com/images?q=tbn:OKgn5DHY50DI1M:http://www.cigarettes-com.net/images/marlboro_red.jpg">
            <a:hlinkClick r:id="rId18"/>
          </p:cNvPr>
          <p:cNvPicPr>
            <a:picLocks noChangeAspect="1" noChangeArrowheads="1"/>
          </p:cNvPicPr>
          <p:nvPr/>
        </p:nvPicPr>
        <p:blipFill>
          <a:blip r:embed="rId19" cstate="print"/>
          <a:srcRect/>
          <a:stretch>
            <a:fillRect/>
          </a:stretch>
        </p:blipFill>
        <p:spPr bwMode="auto">
          <a:xfrm>
            <a:off x="7458075" y="1571625"/>
            <a:ext cx="685800" cy="1104900"/>
          </a:xfrm>
          <a:prstGeom prst="rect">
            <a:avLst/>
          </a:prstGeom>
          <a:noFill/>
          <a:ln w="9525">
            <a:noFill/>
            <a:miter lim="800000"/>
            <a:headEnd/>
            <a:tailEnd/>
          </a:ln>
        </p:spPr>
      </p:pic>
      <p:pic>
        <p:nvPicPr>
          <p:cNvPr id="71698" name="Picture 8" descr="http://t2.gstatic.com/images?q=tbn:_gUGVd2nAPUkAM:http://www.mysupermarket.co.uk/Images/ExternalImages/ProductsDetailed/86/035086.jpg">
            <a:hlinkClick r:id="rId20"/>
          </p:cNvPr>
          <p:cNvPicPr>
            <a:picLocks noChangeAspect="1" noChangeArrowheads="1"/>
          </p:cNvPicPr>
          <p:nvPr/>
        </p:nvPicPr>
        <p:blipFill>
          <a:blip r:embed="rId21" cstate="print"/>
          <a:srcRect/>
          <a:stretch>
            <a:fillRect/>
          </a:stretch>
        </p:blipFill>
        <p:spPr bwMode="auto">
          <a:xfrm>
            <a:off x="3925888" y="1571625"/>
            <a:ext cx="717550" cy="1071563"/>
          </a:xfrm>
          <a:prstGeom prst="rect">
            <a:avLst/>
          </a:prstGeom>
          <a:noFill/>
          <a:ln w="9525">
            <a:noFill/>
            <a:miter lim="800000"/>
            <a:headEnd/>
            <a:tailEnd/>
          </a:ln>
        </p:spPr>
      </p:pic>
      <p:sp>
        <p:nvSpPr>
          <p:cNvPr id="71699" name="TextBox 19"/>
          <p:cNvSpPr txBox="1">
            <a:spLocks noChangeArrowheads="1"/>
          </p:cNvSpPr>
          <p:nvPr/>
        </p:nvSpPr>
        <p:spPr bwMode="auto">
          <a:xfrm rot="-5400000">
            <a:off x="8119269" y="4810919"/>
            <a:ext cx="1214437" cy="307975"/>
          </a:xfrm>
          <a:prstGeom prst="rect">
            <a:avLst/>
          </a:prstGeom>
          <a:noFill/>
          <a:ln w="9525">
            <a:noFill/>
            <a:miter lim="800000"/>
            <a:headEnd/>
            <a:tailEnd/>
          </a:ln>
        </p:spPr>
        <p:txBody>
          <a:bodyPr>
            <a:spAutoFit/>
          </a:bodyPr>
          <a:lstStyle/>
          <a:p>
            <a:r>
              <a:rPr lang="en-GB">
                <a:solidFill>
                  <a:schemeClr val="bg1"/>
                </a:solidFill>
                <a:latin typeface="Calibri" pitchFamily="34" charset="0"/>
              </a:rPr>
              <a:t>MILDER</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ight Arrow 11"/>
          <p:cNvSpPr/>
          <p:nvPr/>
        </p:nvSpPr>
        <p:spPr>
          <a:xfrm>
            <a:off x="3286125" y="1643063"/>
            <a:ext cx="2357438" cy="4000500"/>
          </a:xfrm>
          <a:prstGeom prs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Calibri" pitchFamily="34" charset="0"/>
            </a:endParaRPr>
          </a:p>
        </p:txBody>
      </p:sp>
      <p:sp>
        <p:nvSpPr>
          <p:cNvPr id="73730" name="Title 1"/>
          <p:cNvSpPr>
            <a:spLocks noGrp="1"/>
          </p:cNvSpPr>
          <p:nvPr>
            <p:ph type="title"/>
          </p:nvPr>
        </p:nvSpPr>
        <p:spPr>
          <a:xfrm>
            <a:off x="303213" y="215900"/>
            <a:ext cx="8840787" cy="1077913"/>
          </a:xfrm>
        </p:spPr>
        <p:txBody>
          <a:bodyPr/>
          <a:lstStyle/>
          <a:p>
            <a:pPr eaLnBrk="1" hangingPunct="1"/>
            <a:r>
              <a:rPr lang="en-GB" smtClean="0"/>
              <a:t>Can struggle to define the typical cigarette smoker, but often seen as more affluent and professional</a:t>
            </a:r>
          </a:p>
        </p:txBody>
      </p:sp>
      <p:sp>
        <p:nvSpPr>
          <p:cNvPr id="9" name="Rounded Rectangle 8"/>
          <p:cNvSpPr/>
          <p:nvPr/>
        </p:nvSpPr>
        <p:spPr>
          <a:xfrm>
            <a:off x="428625" y="1285875"/>
            <a:ext cx="2786063" cy="1571625"/>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b="1" dirty="0">
                <a:solidFill>
                  <a:schemeClr val="bg1"/>
                </a:solidFill>
                <a:latin typeface="Calibri" pitchFamily="34" charset="0"/>
              </a:rPr>
              <a:t>Personality</a:t>
            </a:r>
          </a:p>
          <a:p>
            <a:pPr marL="177800" indent="-177800">
              <a:buFont typeface="Arial" pitchFamily="34" charset="0"/>
              <a:buChar char="•"/>
              <a:defRPr/>
            </a:pPr>
            <a:r>
              <a:rPr lang="en-GB" sz="1800" dirty="0">
                <a:solidFill>
                  <a:schemeClr val="bg1"/>
                </a:solidFill>
                <a:latin typeface="Calibri" pitchFamily="34" charset="0"/>
              </a:rPr>
              <a:t>Busy lifestyle</a:t>
            </a:r>
          </a:p>
          <a:p>
            <a:pPr marL="177800" indent="-177800">
              <a:buFont typeface="Arial" pitchFamily="34" charset="0"/>
              <a:buChar char="•"/>
              <a:defRPr/>
            </a:pPr>
            <a:r>
              <a:rPr lang="en-GB" sz="1800" dirty="0">
                <a:solidFill>
                  <a:schemeClr val="bg1"/>
                </a:solidFill>
                <a:latin typeface="Calibri" pitchFamily="34" charset="0"/>
              </a:rPr>
              <a:t>Always on the go</a:t>
            </a:r>
          </a:p>
          <a:p>
            <a:pPr marL="177800" indent="-177800">
              <a:buFont typeface="Arial" pitchFamily="34" charset="0"/>
              <a:buChar char="•"/>
              <a:defRPr/>
            </a:pPr>
            <a:r>
              <a:rPr lang="en-GB" sz="1800" dirty="0">
                <a:solidFill>
                  <a:schemeClr val="bg1"/>
                </a:solidFill>
                <a:latin typeface="Calibri" pitchFamily="34" charset="0"/>
              </a:rPr>
              <a:t>Posh</a:t>
            </a:r>
          </a:p>
        </p:txBody>
      </p:sp>
      <p:pic>
        <p:nvPicPr>
          <p:cNvPr id="73732" name="Picture 2" descr="http://www.terragalleria.com/images/uk/uken35696.jpeg"/>
          <p:cNvPicPr>
            <a:picLocks noChangeAspect="1" noChangeArrowheads="1"/>
          </p:cNvPicPr>
          <p:nvPr/>
        </p:nvPicPr>
        <p:blipFill>
          <a:blip r:embed="rId3" cstate="print"/>
          <a:srcRect/>
          <a:stretch>
            <a:fillRect/>
          </a:stretch>
        </p:blipFill>
        <p:spPr bwMode="auto">
          <a:xfrm>
            <a:off x="5715000" y="1214438"/>
            <a:ext cx="3143250" cy="4643437"/>
          </a:xfrm>
          <a:prstGeom prst="rect">
            <a:avLst/>
          </a:prstGeom>
          <a:noFill/>
          <a:ln w="9525">
            <a:noFill/>
            <a:miter lim="800000"/>
            <a:headEnd/>
            <a:tailEnd/>
          </a:ln>
        </p:spPr>
      </p:pic>
      <p:sp>
        <p:nvSpPr>
          <p:cNvPr id="13" name="Text Box 10"/>
          <p:cNvSpPr txBox="1">
            <a:spLocks noChangeArrowheads="1"/>
          </p:cNvSpPr>
          <p:nvPr/>
        </p:nvSpPr>
        <p:spPr bwMode="auto">
          <a:xfrm>
            <a:off x="3175" y="6021388"/>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smoking snobbery still exists esp. in urban areas, women </a:t>
            </a:r>
          </a:p>
          <a:p>
            <a:pPr marL="279400"/>
            <a:r>
              <a:rPr lang="en-US" sz="2400" b="1">
                <a:latin typeface="Calibri" pitchFamily="34" charset="0"/>
              </a:rPr>
              <a:t>  admit smoking ‘straights’ for nights out » </a:t>
            </a:r>
          </a:p>
        </p:txBody>
      </p:sp>
      <p:pic>
        <p:nvPicPr>
          <p:cNvPr id="14" name="Picture 19"/>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
        <p:nvSpPr>
          <p:cNvPr id="15" name="Rounded Rectangle 14"/>
          <p:cNvSpPr/>
          <p:nvPr/>
        </p:nvSpPr>
        <p:spPr>
          <a:xfrm>
            <a:off x="428625" y="2928938"/>
            <a:ext cx="2786063" cy="1571625"/>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b="1" dirty="0">
                <a:solidFill>
                  <a:schemeClr val="bg1"/>
                </a:solidFill>
                <a:latin typeface="Calibri" pitchFamily="34" charset="0"/>
              </a:rPr>
              <a:t>Work &amp; Location</a:t>
            </a:r>
          </a:p>
          <a:p>
            <a:pPr marL="177800" indent="-177800">
              <a:buFont typeface="Arial" pitchFamily="34" charset="0"/>
              <a:buChar char="•"/>
              <a:defRPr/>
            </a:pPr>
            <a:r>
              <a:rPr lang="en-GB" sz="1800" dirty="0">
                <a:solidFill>
                  <a:schemeClr val="bg1"/>
                </a:solidFill>
                <a:latin typeface="Calibri" pitchFamily="34" charset="0"/>
              </a:rPr>
              <a:t>City/London dweller</a:t>
            </a:r>
          </a:p>
          <a:p>
            <a:pPr marL="177800" indent="-177800">
              <a:buFont typeface="Arial" pitchFamily="34" charset="0"/>
              <a:buChar char="•"/>
              <a:defRPr/>
            </a:pPr>
            <a:r>
              <a:rPr lang="en-GB" sz="1800" dirty="0">
                <a:solidFill>
                  <a:schemeClr val="bg1"/>
                </a:solidFill>
                <a:latin typeface="Calibri" pitchFamily="34" charset="0"/>
              </a:rPr>
              <a:t>Office worker</a:t>
            </a:r>
          </a:p>
          <a:p>
            <a:pPr marL="177800" indent="-177800">
              <a:buFont typeface="Arial" pitchFamily="34" charset="0"/>
              <a:buChar char="•"/>
              <a:defRPr/>
            </a:pPr>
            <a:r>
              <a:rPr lang="en-GB" sz="1800" dirty="0">
                <a:solidFill>
                  <a:schemeClr val="bg1"/>
                </a:solidFill>
                <a:latin typeface="Calibri" pitchFamily="34" charset="0"/>
              </a:rPr>
              <a:t>Well paid</a:t>
            </a:r>
          </a:p>
        </p:txBody>
      </p:sp>
      <p:sp>
        <p:nvSpPr>
          <p:cNvPr id="16" name="Rounded Rectangle 15"/>
          <p:cNvSpPr/>
          <p:nvPr/>
        </p:nvSpPr>
        <p:spPr>
          <a:xfrm>
            <a:off x="428625" y="4572000"/>
            <a:ext cx="2786063" cy="135731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b="1" dirty="0">
                <a:solidFill>
                  <a:schemeClr val="bg1"/>
                </a:solidFill>
                <a:latin typeface="Calibri" pitchFamily="34" charset="0"/>
              </a:rPr>
              <a:t>(Appearance)</a:t>
            </a:r>
          </a:p>
          <a:p>
            <a:pPr marL="177800" indent="-177800">
              <a:buFont typeface="Arial" pitchFamily="34" charset="0"/>
              <a:buChar char="•"/>
              <a:defRPr/>
            </a:pPr>
            <a:r>
              <a:rPr lang="en-GB" sz="1800" dirty="0">
                <a:solidFill>
                  <a:schemeClr val="bg1"/>
                </a:solidFill>
                <a:latin typeface="Calibri" pitchFamily="34" charset="0"/>
              </a:rPr>
              <a:t>Concerned about looks</a:t>
            </a:r>
          </a:p>
          <a:p>
            <a:pPr marL="177800" indent="-177800">
              <a:buFont typeface="Arial" pitchFamily="34" charset="0"/>
              <a:buChar char="•"/>
              <a:defRPr/>
            </a:pPr>
            <a:r>
              <a:rPr lang="en-GB" sz="1800" dirty="0">
                <a:solidFill>
                  <a:schemeClr val="bg1"/>
                </a:solidFill>
                <a:latin typeface="Calibri" pitchFamily="34" charset="0"/>
              </a:rPr>
              <a:t>Wears a suit to work</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ChangeArrowheads="1"/>
          </p:cNvSpPr>
          <p:nvPr/>
        </p:nvSpPr>
        <p:spPr bwMode="auto">
          <a:xfrm>
            <a:off x="0" y="2357438"/>
            <a:ext cx="7812088" cy="1928812"/>
          </a:xfrm>
          <a:prstGeom prst="rect">
            <a:avLst/>
          </a:prstGeom>
          <a:solidFill>
            <a:srgbClr val="FFFF00"/>
          </a:solidFill>
          <a:ln w="9525">
            <a:noFill/>
            <a:miter lim="800000"/>
            <a:headEnd/>
            <a:tailEnd/>
          </a:ln>
        </p:spPr>
        <p:txBody>
          <a:bodyPr wrap="none" anchor="ctr"/>
          <a:lstStyle/>
          <a:p>
            <a:endParaRPr lang="en-US"/>
          </a:p>
        </p:txBody>
      </p:sp>
      <p:sp>
        <p:nvSpPr>
          <p:cNvPr id="52228" name="Rectangle 4"/>
          <p:cNvSpPr>
            <a:spLocks noChangeArrowheads="1"/>
          </p:cNvSpPr>
          <p:nvPr/>
        </p:nvSpPr>
        <p:spPr bwMode="auto">
          <a:xfrm>
            <a:off x="342900" y="2700338"/>
            <a:ext cx="7542213" cy="1657350"/>
          </a:xfrm>
          <a:prstGeom prst="rect">
            <a:avLst/>
          </a:prstGeom>
          <a:noFill/>
          <a:ln w="9525">
            <a:noFill/>
            <a:miter lim="800000"/>
            <a:headEnd/>
            <a:tailEnd/>
          </a:ln>
        </p:spPr>
        <p:txBody>
          <a:bodyPr lIns="104498" tIns="52249" rIns="104498" bIns="52249"/>
          <a:lstStyle/>
          <a:p>
            <a:pPr>
              <a:lnSpc>
                <a:spcPct val="125000"/>
              </a:lnSpc>
              <a:spcBef>
                <a:spcPct val="100000"/>
              </a:spcBef>
            </a:pPr>
            <a:r>
              <a:rPr lang="en-GB" sz="5400">
                <a:latin typeface="Calibri" pitchFamily="34" charset="0"/>
              </a:rPr>
              <a:t>Usage of HRT</a:t>
            </a:r>
            <a:endParaRPr lang="en-GB" sz="5700">
              <a:solidFill>
                <a:schemeClr val="bg2"/>
              </a:solidFill>
              <a:latin typeface="Calibri" pitchFamily="34" charset="0"/>
            </a:endParaRPr>
          </a:p>
        </p:txBody>
      </p:sp>
      <p:sp>
        <p:nvSpPr>
          <p:cNvPr id="6" name="Rectangle 2"/>
          <p:cNvSpPr>
            <a:spLocks noChangeArrowheads="1"/>
          </p:cNvSpPr>
          <p:nvPr/>
        </p:nvSpPr>
        <p:spPr bwMode="auto">
          <a:xfrm>
            <a:off x="7286625" y="2357438"/>
            <a:ext cx="642938" cy="1928812"/>
          </a:xfrm>
          <a:prstGeom prst="rect">
            <a:avLst/>
          </a:prstGeom>
          <a:solidFill>
            <a:schemeClr val="bg1">
              <a:lumMod val="65000"/>
            </a:schemeClr>
          </a:solidFill>
          <a:ln w="9525" algn="ctr">
            <a:noFill/>
            <a:round/>
            <a:headEnd/>
            <a:tailEnd/>
          </a:ln>
        </p:spPr>
        <p:txBody>
          <a:bodyPr anchor="ctr"/>
          <a:lstStyle/>
          <a:p>
            <a:pPr>
              <a:defRPr/>
            </a:pPr>
            <a:endParaRPr lang="en-GB"/>
          </a:p>
        </p:txBody>
      </p:sp>
      <p:sp>
        <p:nvSpPr>
          <p:cNvPr id="75780" name="Rectangle 2"/>
          <p:cNvSpPr>
            <a:spLocks noChangeArrowheads="1"/>
          </p:cNvSpPr>
          <p:nvPr/>
        </p:nvSpPr>
        <p:spPr bwMode="auto">
          <a:xfrm>
            <a:off x="7929563" y="2357438"/>
            <a:ext cx="642937" cy="1928812"/>
          </a:xfrm>
          <a:prstGeom prst="rect">
            <a:avLst/>
          </a:prstGeom>
          <a:solidFill>
            <a:schemeClr val="tx1"/>
          </a:solidFill>
          <a:ln w="9525" algn="ctr">
            <a:noFill/>
            <a:round/>
            <a:headEnd/>
            <a:tailEnd/>
          </a:ln>
        </p:spPr>
        <p:txBody>
          <a:bodyPr anchor="ct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2227"/>
                                        </p:tgtEl>
                                        <p:attrNameLst>
                                          <p:attrName>style.visibility</p:attrName>
                                        </p:attrNameLst>
                                      </p:cBhvr>
                                      <p:to>
                                        <p:strVal val="visible"/>
                                      </p:to>
                                    </p:set>
                                    <p:animEffect transition="in" filter="wipe(left)">
                                      <p:cBhvr>
                                        <p:cTn id="7" dur="500"/>
                                        <p:tgtEl>
                                          <p:spTgt spid="5222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2228"/>
                                        </p:tgtEl>
                                        <p:attrNameLst>
                                          <p:attrName>style.visibility</p:attrName>
                                        </p:attrNameLst>
                                      </p:cBhvr>
                                      <p:to>
                                        <p:strVal val="visible"/>
                                      </p:to>
                                    </p:set>
                                    <p:animEffect transition="in" filter="wipe(left)">
                                      <p:cBhvr>
                                        <p:cTn id="11" dur="500"/>
                                        <p:tgtEl>
                                          <p:spTgt spid="52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animBg="1" autoUpdateAnimBg="0"/>
      <p:bldP spid="52228"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Title 1"/>
          <p:cNvSpPr>
            <a:spLocks noGrp="1"/>
          </p:cNvSpPr>
          <p:nvPr>
            <p:ph type="title"/>
          </p:nvPr>
        </p:nvSpPr>
        <p:spPr>
          <a:xfrm>
            <a:off x="303213" y="215900"/>
            <a:ext cx="8589962" cy="1077913"/>
          </a:xfrm>
        </p:spPr>
        <p:txBody>
          <a:bodyPr/>
          <a:lstStyle/>
          <a:p>
            <a:pPr eaLnBrk="1" hangingPunct="1"/>
            <a:r>
              <a:rPr lang="en-GB" smtClean="0"/>
              <a:t>HRT smokers tend to be smoking less tobacco vs. those smoking manufactured cigarettes</a:t>
            </a:r>
          </a:p>
        </p:txBody>
      </p:sp>
      <p:sp>
        <p:nvSpPr>
          <p:cNvPr id="77826" name="Content Placeholder 2"/>
          <p:cNvSpPr>
            <a:spLocks noGrp="1"/>
          </p:cNvSpPr>
          <p:nvPr>
            <p:ph idx="1"/>
          </p:nvPr>
        </p:nvSpPr>
        <p:spPr/>
        <p:txBody>
          <a:bodyPr/>
          <a:lstStyle/>
          <a:p>
            <a:pPr eaLnBrk="1" hangingPunct="1"/>
            <a:r>
              <a:rPr lang="en-GB" smtClean="0"/>
              <a:t>Diary entries show </a:t>
            </a:r>
            <a:r>
              <a:rPr lang="en-GB" b="1" smtClean="0"/>
              <a:t>smoking less often </a:t>
            </a:r>
            <a:r>
              <a:rPr lang="en-GB" smtClean="0"/>
              <a:t>(vs. manufactured cigarette studies) – same occasions but less often</a:t>
            </a:r>
          </a:p>
          <a:p>
            <a:pPr lvl="1" eaLnBrk="1" hangingPunct="1"/>
            <a:r>
              <a:rPr lang="en-GB" smtClean="0"/>
              <a:t>time takes them to roll up prevents them from reaching for a cigarette as regularly, except in rare cases of smokers who pre-roll large amounts</a:t>
            </a:r>
          </a:p>
          <a:p>
            <a:pPr eaLnBrk="1" hangingPunct="1"/>
            <a:r>
              <a:rPr lang="en-GB" smtClean="0"/>
              <a:t>Smoking </a:t>
            </a:r>
            <a:r>
              <a:rPr lang="en-GB" b="1" smtClean="0"/>
              <a:t>thinner cigarettes </a:t>
            </a:r>
            <a:r>
              <a:rPr lang="en-GB" smtClean="0"/>
              <a:t>(vs. manufactured cigarettes)</a:t>
            </a:r>
          </a:p>
          <a:p>
            <a:pPr lvl="1" eaLnBrk="1" hangingPunct="1"/>
            <a:r>
              <a:rPr lang="en-GB" smtClean="0"/>
              <a:t>most prefer a thinner roll-up – can feel that there is too much tobacco in manufactured cigarettes</a:t>
            </a:r>
          </a:p>
          <a:p>
            <a:pPr lvl="1" eaLnBrk="1" hangingPunct="1"/>
            <a:r>
              <a:rPr lang="en-GB" smtClean="0"/>
              <a:t>women in particular favour super slim filters</a:t>
            </a:r>
          </a:p>
          <a:p>
            <a:pPr eaLnBrk="1" hangingPunct="1"/>
            <a:r>
              <a:rPr lang="en-GB" smtClean="0"/>
              <a:t>Smoking </a:t>
            </a:r>
            <a:r>
              <a:rPr lang="en-GB" b="1" smtClean="0"/>
              <a:t>less in public/out of doors</a:t>
            </a:r>
          </a:p>
          <a:p>
            <a:pPr lvl="1" eaLnBrk="1" hangingPunct="1"/>
            <a:r>
              <a:rPr lang="en-GB" smtClean="0"/>
              <a:t>due to the inconvenience of rolling up</a:t>
            </a:r>
          </a:p>
        </p:txBody>
      </p:sp>
      <p:sp>
        <p:nvSpPr>
          <p:cNvPr id="4" name="Text Box 10"/>
          <p:cNvSpPr txBox="1">
            <a:spLocks noChangeArrowheads="1"/>
          </p:cNvSpPr>
          <p:nvPr/>
        </p:nvSpPr>
        <p:spPr bwMode="auto">
          <a:xfrm>
            <a:off x="3175" y="6021388"/>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smoking messages don’t always cut through as perceive</a:t>
            </a:r>
          </a:p>
          <a:p>
            <a:pPr marL="279400"/>
            <a:r>
              <a:rPr lang="en-US" sz="2400" b="1">
                <a:latin typeface="Calibri" pitchFamily="34" charset="0"/>
              </a:rPr>
              <a:t>   themselves to be moderate smokers » </a:t>
            </a:r>
          </a:p>
        </p:txBody>
      </p:sp>
      <p:pic>
        <p:nvPicPr>
          <p:cNvPr id="5"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
        <p:nvSpPr>
          <p:cNvPr id="6" name="Oval Callout 5"/>
          <p:cNvSpPr/>
          <p:nvPr/>
        </p:nvSpPr>
        <p:spPr>
          <a:xfrm>
            <a:off x="5786438" y="4429125"/>
            <a:ext cx="3143250" cy="1214438"/>
          </a:xfrm>
          <a:prstGeom prst="wedgeEllipseCallout">
            <a:avLst>
              <a:gd name="adj1" fmla="val -45700"/>
              <a:gd name="adj2" fmla="val -42552"/>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i="1" dirty="0">
                <a:solidFill>
                  <a:schemeClr val="tx1"/>
                </a:solidFill>
                <a:latin typeface="Calibri" pitchFamily="34" charset="0"/>
              </a:rPr>
              <a:t>My </a:t>
            </a:r>
            <a:r>
              <a:rPr lang="en-GB" i="1" dirty="0" err="1">
                <a:solidFill>
                  <a:schemeClr val="tx1"/>
                </a:solidFill>
                <a:latin typeface="Calibri" pitchFamily="34" charset="0"/>
              </a:rPr>
              <a:t>rollies</a:t>
            </a:r>
            <a:r>
              <a:rPr lang="en-GB" i="1" dirty="0">
                <a:solidFill>
                  <a:schemeClr val="tx1"/>
                </a:solidFill>
                <a:latin typeface="Calibri" pitchFamily="34" charset="0"/>
              </a:rPr>
              <a:t> are about a third of the size of a normal cigarette so I definitely smoke less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7" name="Picture 3" descr="C:\Users\kirsty\Desktop\scans 010.jpg"/>
          <p:cNvPicPr>
            <a:picLocks noChangeAspect="1" noChangeArrowheads="1"/>
          </p:cNvPicPr>
          <p:nvPr/>
        </p:nvPicPr>
        <p:blipFill>
          <a:blip r:embed="rId3" cstate="print"/>
          <a:srcRect/>
          <a:stretch>
            <a:fillRect/>
          </a:stretch>
        </p:blipFill>
        <p:spPr bwMode="auto">
          <a:xfrm>
            <a:off x="71438" y="3643313"/>
            <a:ext cx="4429125" cy="28575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6865" name="Picture 1" descr="C:\Users\kirsty\Desktop\scans 008.jpg"/>
          <p:cNvPicPr>
            <a:picLocks noChangeAspect="1" noChangeArrowheads="1"/>
          </p:cNvPicPr>
          <p:nvPr/>
        </p:nvPicPr>
        <p:blipFill>
          <a:blip r:embed="rId4" cstate="print"/>
          <a:srcRect/>
          <a:stretch>
            <a:fillRect/>
          </a:stretch>
        </p:blipFill>
        <p:spPr bwMode="auto">
          <a:xfrm>
            <a:off x="71438" y="1000125"/>
            <a:ext cx="4500562" cy="23574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9875" name="Title 1"/>
          <p:cNvSpPr>
            <a:spLocks noGrp="1"/>
          </p:cNvSpPr>
          <p:nvPr>
            <p:ph type="title"/>
          </p:nvPr>
        </p:nvSpPr>
        <p:spPr>
          <a:xfrm>
            <a:off x="303213" y="142875"/>
            <a:ext cx="8589962" cy="584200"/>
          </a:xfrm>
        </p:spPr>
        <p:txBody>
          <a:bodyPr/>
          <a:lstStyle/>
          <a:p>
            <a:pPr eaLnBrk="1" hangingPunct="1"/>
            <a:r>
              <a:rPr lang="en-GB" smtClean="0"/>
              <a:t>Some pre-task excerpts to illustrate.....</a:t>
            </a:r>
          </a:p>
        </p:txBody>
      </p:sp>
      <p:pic>
        <p:nvPicPr>
          <p:cNvPr id="36869" name="Picture 5" descr="C:\Users\kirsty\Desktop\scans 004.jpg"/>
          <p:cNvPicPr>
            <a:picLocks noChangeAspect="1" noChangeArrowheads="1"/>
          </p:cNvPicPr>
          <p:nvPr/>
        </p:nvPicPr>
        <p:blipFill>
          <a:blip r:embed="rId5" cstate="print"/>
          <a:srcRect/>
          <a:stretch>
            <a:fillRect/>
          </a:stretch>
        </p:blipFill>
        <p:spPr bwMode="auto">
          <a:xfrm>
            <a:off x="4789488" y="1785938"/>
            <a:ext cx="4140200" cy="40005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Title 1"/>
          <p:cNvSpPr>
            <a:spLocks noGrp="1"/>
          </p:cNvSpPr>
          <p:nvPr>
            <p:ph type="title"/>
          </p:nvPr>
        </p:nvSpPr>
        <p:spPr>
          <a:xfrm>
            <a:off x="303213" y="207963"/>
            <a:ext cx="8589962" cy="1077912"/>
          </a:xfrm>
        </p:spPr>
        <p:txBody>
          <a:bodyPr/>
          <a:lstStyle/>
          <a:p>
            <a:pPr eaLnBrk="1" hangingPunct="1"/>
            <a:r>
              <a:rPr lang="en-GB" smtClean="0"/>
              <a:t>Majority purchase 50g packs due to VFM and convenience benefits</a:t>
            </a:r>
          </a:p>
        </p:txBody>
      </p:sp>
      <p:pic>
        <p:nvPicPr>
          <p:cNvPr id="81922" name="Picture 2" descr="http://www.thetobaccoshop.net/images/virginia.jpg"/>
          <p:cNvPicPr>
            <a:picLocks noChangeAspect="1" noChangeArrowheads="1"/>
          </p:cNvPicPr>
          <p:nvPr/>
        </p:nvPicPr>
        <p:blipFill>
          <a:blip r:embed="rId3" cstate="print"/>
          <a:srcRect/>
          <a:stretch>
            <a:fillRect/>
          </a:stretch>
        </p:blipFill>
        <p:spPr bwMode="auto">
          <a:xfrm>
            <a:off x="1071563" y="1214438"/>
            <a:ext cx="2428875" cy="1500187"/>
          </a:xfrm>
          <a:prstGeom prst="rect">
            <a:avLst/>
          </a:prstGeom>
          <a:noFill/>
          <a:ln w="9525">
            <a:noFill/>
            <a:miter lim="800000"/>
            <a:headEnd/>
            <a:tailEnd/>
          </a:ln>
        </p:spPr>
      </p:pic>
      <p:pic>
        <p:nvPicPr>
          <p:cNvPr id="81923" name="Picture 4" descr="http://t3.gstatic.com/images?q=tbn:O0kjeU9Xes8sqM:http://upload.wikimedia.org/wikipedia/en/thumb/0/0f/Golden_Virginia_25g.jpg/800px-Golden_Virginia_25g.jpg">
            <a:hlinkClick r:id="rId4"/>
          </p:cNvPr>
          <p:cNvPicPr>
            <a:picLocks noChangeAspect="1" noChangeArrowheads="1"/>
          </p:cNvPicPr>
          <p:nvPr/>
        </p:nvPicPr>
        <p:blipFill>
          <a:blip r:embed="rId5" cstate="print"/>
          <a:srcRect/>
          <a:stretch>
            <a:fillRect/>
          </a:stretch>
        </p:blipFill>
        <p:spPr bwMode="auto">
          <a:xfrm>
            <a:off x="5310188" y="1714500"/>
            <a:ext cx="1571625" cy="785813"/>
          </a:xfrm>
          <a:prstGeom prst="rect">
            <a:avLst/>
          </a:prstGeom>
          <a:noFill/>
          <a:ln w="9525">
            <a:noFill/>
            <a:miter lim="800000"/>
            <a:headEnd/>
            <a:tailEnd/>
          </a:ln>
        </p:spPr>
      </p:pic>
      <p:pic>
        <p:nvPicPr>
          <p:cNvPr id="81924" name="Picture 6" descr="http://www.la-civette.euro-cig.com/getdata.php?id=131"/>
          <p:cNvPicPr>
            <a:picLocks noChangeAspect="1" noChangeArrowheads="1"/>
          </p:cNvPicPr>
          <p:nvPr/>
        </p:nvPicPr>
        <p:blipFill>
          <a:blip r:embed="rId6" cstate="print"/>
          <a:srcRect/>
          <a:stretch>
            <a:fillRect/>
          </a:stretch>
        </p:blipFill>
        <p:spPr bwMode="auto">
          <a:xfrm>
            <a:off x="6953250" y="1357313"/>
            <a:ext cx="1404938" cy="1404937"/>
          </a:xfrm>
          <a:prstGeom prst="rect">
            <a:avLst/>
          </a:prstGeom>
          <a:noFill/>
          <a:ln w="9525">
            <a:noFill/>
            <a:miter lim="800000"/>
            <a:headEnd/>
            <a:tailEnd/>
          </a:ln>
        </p:spPr>
      </p:pic>
      <p:sp>
        <p:nvSpPr>
          <p:cNvPr id="7" name="Rounded Rectangle 6"/>
          <p:cNvSpPr/>
          <p:nvPr/>
        </p:nvSpPr>
        <p:spPr>
          <a:xfrm>
            <a:off x="285750" y="2928938"/>
            <a:ext cx="3929063" cy="2714625"/>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b="1" dirty="0">
                <a:solidFill>
                  <a:schemeClr val="bg1"/>
                </a:solidFill>
                <a:latin typeface="Calibri" pitchFamily="34" charset="0"/>
              </a:rPr>
              <a:t>LARGER PACK (50g)</a:t>
            </a:r>
          </a:p>
          <a:p>
            <a:pPr>
              <a:defRPr/>
            </a:pPr>
            <a:endParaRPr lang="en-GB" sz="1800" b="1" dirty="0">
              <a:solidFill>
                <a:schemeClr val="bg1"/>
              </a:solidFill>
              <a:latin typeface="Calibri" pitchFamily="34" charset="0"/>
            </a:endParaRPr>
          </a:p>
          <a:p>
            <a:pPr marL="177800" indent="-177800">
              <a:buFont typeface="Arial" pitchFamily="34" charset="0"/>
              <a:buChar char="•"/>
              <a:defRPr/>
            </a:pPr>
            <a:r>
              <a:rPr lang="en-GB" sz="1800" dirty="0">
                <a:solidFill>
                  <a:schemeClr val="bg1"/>
                </a:solidFill>
                <a:latin typeface="Calibri" pitchFamily="34" charset="0"/>
              </a:rPr>
              <a:t>More VFM (can last 1-3 weeks depending on amount smoked)</a:t>
            </a:r>
          </a:p>
          <a:p>
            <a:pPr marL="177800" indent="-177800">
              <a:buFont typeface="Arial" pitchFamily="34" charset="0"/>
              <a:buChar char="•"/>
              <a:defRPr/>
            </a:pPr>
            <a:r>
              <a:rPr lang="en-GB" sz="1800" dirty="0">
                <a:solidFill>
                  <a:schemeClr val="bg1"/>
                </a:solidFill>
                <a:latin typeface="Calibri" pitchFamily="34" charset="0"/>
              </a:rPr>
              <a:t>Convenient as don’t need to purchase as frequently </a:t>
            </a:r>
          </a:p>
          <a:p>
            <a:pPr marL="177800" indent="-177800">
              <a:buFont typeface="Arial" pitchFamily="34" charset="0"/>
              <a:buChar char="•"/>
              <a:defRPr/>
            </a:pPr>
            <a:r>
              <a:rPr lang="en-GB" sz="1800" dirty="0">
                <a:solidFill>
                  <a:schemeClr val="bg1"/>
                </a:solidFill>
                <a:latin typeface="Calibri" pitchFamily="34" charset="0"/>
              </a:rPr>
              <a:t>More able to purchase illicitly (only tend to sell 50g packs)</a:t>
            </a:r>
          </a:p>
          <a:p>
            <a:pPr marL="177800" indent="-177800">
              <a:buFont typeface="Arial" pitchFamily="34" charset="0"/>
              <a:buChar char="•"/>
              <a:defRPr/>
            </a:pPr>
            <a:r>
              <a:rPr lang="en-GB" sz="1800" dirty="0">
                <a:solidFill>
                  <a:schemeClr val="bg1"/>
                </a:solidFill>
                <a:latin typeface="Calibri" pitchFamily="34" charset="0"/>
              </a:rPr>
              <a:t>BUT dries out more quickly </a:t>
            </a:r>
          </a:p>
          <a:p>
            <a:pPr marL="177800" indent="-177800">
              <a:buFont typeface="Arial" pitchFamily="34" charset="0"/>
              <a:buChar char="•"/>
              <a:defRPr/>
            </a:pPr>
            <a:endParaRPr lang="en-GB" sz="1600" dirty="0">
              <a:solidFill>
                <a:schemeClr val="bg1"/>
              </a:solidFill>
              <a:latin typeface="Calibri" pitchFamily="34" charset="0"/>
            </a:endParaRPr>
          </a:p>
        </p:txBody>
      </p:sp>
      <p:sp>
        <p:nvSpPr>
          <p:cNvPr id="8" name="Rounded Rectangle 7"/>
          <p:cNvSpPr/>
          <p:nvPr/>
        </p:nvSpPr>
        <p:spPr>
          <a:xfrm>
            <a:off x="5000625" y="2928938"/>
            <a:ext cx="3929063" cy="2714625"/>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b="1" dirty="0">
                <a:solidFill>
                  <a:schemeClr val="bg1"/>
                </a:solidFill>
                <a:latin typeface="Calibri" pitchFamily="34" charset="0"/>
              </a:rPr>
              <a:t>SMALLER PACKS (25g/12.5g)</a:t>
            </a:r>
          </a:p>
          <a:p>
            <a:pPr>
              <a:defRPr/>
            </a:pPr>
            <a:endParaRPr lang="en-GB" sz="1800" b="1" dirty="0">
              <a:solidFill>
                <a:schemeClr val="bg1"/>
              </a:solidFill>
              <a:latin typeface="Calibri" pitchFamily="34" charset="0"/>
            </a:endParaRPr>
          </a:p>
          <a:p>
            <a:pPr marL="177800" indent="-177800">
              <a:buFont typeface="Arial" pitchFamily="34" charset="0"/>
              <a:buChar char="•"/>
              <a:defRPr/>
            </a:pPr>
            <a:r>
              <a:rPr lang="en-GB" sz="1800" dirty="0">
                <a:solidFill>
                  <a:schemeClr val="bg1"/>
                </a:solidFill>
                <a:latin typeface="Calibri" pitchFamily="34" charset="0"/>
              </a:rPr>
              <a:t>Doesn’t dry out as quickly (as larger pack)</a:t>
            </a:r>
          </a:p>
          <a:p>
            <a:pPr marL="177800" indent="-177800">
              <a:buFont typeface="Arial" pitchFamily="34" charset="0"/>
              <a:buChar char="•"/>
              <a:defRPr/>
            </a:pPr>
            <a:r>
              <a:rPr lang="en-GB" sz="1800" dirty="0">
                <a:solidFill>
                  <a:schemeClr val="bg1"/>
                </a:solidFill>
                <a:latin typeface="Calibri" pitchFamily="34" charset="0"/>
              </a:rPr>
              <a:t>Good size if wanting to cut down</a:t>
            </a:r>
          </a:p>
          <a:p>
            <a:pPr marL="177800" indent="-177800">
              <a:buFont typeface="Arial" pitchFamily="34" charset="0"/>
              <a:buChar char="•"/>
              <a:defRPr/>
            </a:pPr>
            <a:r>
              <a:rPr lang="en-GB" sz="1800" dirty="0">
                <a:solidFill>
                  <a:schemeClr val="bg1"/>
                </a:solidFill>
                <a:latin typeface="Calibri" pitchFamily="34" charset="0"/>
              </a:rPr>
              <a:t>Teens more likely to smoke 12.5g as cheaper (more accessible) if not buying illicitly – teens can be sourcing through their parents </a:t>
            </a:r>
          </a:p>
        </p:txBody>
      </p:sp>
      <p:sp>
        <p:nvSpPr>
          <p:cNvPr id="9" name="Text Box 10"/>
          <p:cNvSpPr txBox="1">
            <a:spLocks noChangeArrowheads="1"/>
          </p:cNvSpPr>
          <p:nvPr/>
        </p:nvSpPr>
        <p:spPr bwMode="auto">
          <a:xfrm>
            <a:off x="3175" y="6021388"/>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most purchasing illicit tobacco regularly - less concerns </a:t>
            </a:r>
          </a:p>
          <a:p>
            <a:pPr marL="279400"/>
            <a:r>
              <a:rPr lang="en-US" sz="2400" b="1">
                <a:latin typeface="Calibri" pitchFamily="34" charset="0"/>
              </a:rPr>
              <a:t>   about counterfeit tobacco vs. cigarettes » </a:t>
            </a:r>
          </a:p>
        </p:txBody>
      </p:sp>
      <p:pic>
        <p:nvPicPr>
          <p:cNvPr id="10" name="Picture 19"/>
          <p:cNvPicPr>
            <a:picLocks noChangeAspect="1" noChangeArrowheads="1"/>
          </p:cNvPicPr>
          <p:nvPr/>
        </p:nvPicPr>
        <p:blipFill>
          <a:blip r:embed="rId7"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Title 1"/>
          <p:cNvSpPr>
            <a:spLocks noGrp="1"/>
          </p:cNvSpPr>
          <p:nvPr>
            <p:ph type="title"/>
          </p:nvPr>
        </p:nvSpPr>
        <p:spPr>
          <a:xfrm>
            <a:off x="303213" y="461963"/>
            <a:ext cx="8589962" cy="585787"/>
          </a:xfrm>
        </p:spPr>
        <p:txBody>
          <a:bodyPr/>
          <a:lstStyle/>
          <a:p>
            <a:pPr eaLnBrk="1" hangingPunct="1"/>
            <a:r>
              <a:rPr lang="en-GB" smtClean="0">
                <a:solidFill>
                  <a:schemeClr val="tx1"/>
                </a:solidFill>
              </a:rPr>
              <a:t>Most purchase illicit tobacco on a regular basis</a:t>
            </a:r>
          </a:p>
        </p:txBody>
      </p:sp>
      <p:sp>
        <p:nvSpPr>
          <p:cNvPr id="83970" name="Content Placeholder 2"/>
          <p:cNvSpPr>
            <a:spLocks noGrp="1"/>
          </p:cNvSpPr>
          <p:nvPr>
            <p:ph idx="1"/>
          </p:nvPr>
        </p:nvSpPr>
        <p:spPr/>
        <p:txBody>
          <a:bodyPr/>
          <a:lstStyle/>
          <a:p>
            <a:pPr eaLnBrk="1" hangingPunct="1"/>
            <a:r>
              <a:rPr lang="en-GB" smtClean="0"/>
              <a:t>Mainly buying from friends and family </a:t>
            </a:r>
          </a:p>
          <a:p>
            <a:pPr eaLnBrk="1" hangingPunct="1"/>
            <a:r>
              <a:rPr lang="en-GB" smtClean="0"/>
              <a:t>All claim that when they go on holiday they buy tobacco in bulk and then sell to friends/family</a:t>
            </a:r>
          </a:p>
          <a:p>
            <a:pPr eaLnBrk="1" hangingPunct="1"/>
            <a:r>
              <a:rPr lang="en-GB" smtClean="0"/>
              <a:t>Represents a much cheaper alternative and makes smoking an even more affordable habit</a:t>
            </a:r>
          </a:p>
          <a:p>
            <a:pPr lvl="1" eaLnBrk="1" hangingPunct="1"/>
            <a:r>
              <a:rPr lang="en-GB" smtClean="0"/>
              <a:t>on average costs £6/6.50  vs. £12 in shops for 50g pack of Golden Virginia</a:t>
            </a:r>
          </a:p>
          <a:p>
            <a:pPr eaLnBrk="1" hangingPunct="1"/>
            <a:r>
              <a:rPr lang="en-GB" smtClean="0"/>
              <a:t>Less concerns regarding counterfeit tobacco </a:t>
            </a:r>
          </a:p>
          <a:p>
            <a:pPr lvl="1" eaLnBrk="1" hangingPunct="1"/>
            <a:r>
              <a:rPr lang="en-GB" smtClean="0"/>
              <a:t>don’t find that counterfeit is as prevalent in tobacco vs. manufactured cigarettes</a:t>
            </a: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Title 1"/>
          <p:cNvSpPr>
            <a:spLocks noGrp="1"/>
          </p:cNvSpPr>
          <p:nvPr>
            <p:ph type="title"/>
          </p:nvPr>
        </p:nvSpPr>
        <p:spPr>
          <a:xfrm>
            <a:off x="303213" y="147638"/>
            <a:ext cx="8589962" cy="1066800"/>
          </a:xfrm>
        </p:spPr>
        <p:txBody>
          <a:bodyPr/>
          <a:lstStyle/>
          <a:p>
            <a:pPr eaLnBrk="1" hangingPunct="1"/>
            <a:r>
              <a:rPr lang="en-GB" smtClean="0"/>
              <a:t>Most smokers using Rizla Blue or Green papers; Rizlas are considered a more natural alternative</a:t>
            </a:r>
          </a:p>
        </p:txBody>
      </p:sp>
      <p:sp>
        <p:nvSpPr>
          <p:cNvPr id="4" name="Rounded Rectangle 3"/>
          <p:cNvSpPr/>
          <p:nvPr/>
        </p:nvSpPr>
        <p:spPr>
          <a:xfrm>
            <a:off x="3857625" y="2857500"/>
            <a:ext cx="5143500" cy="1500188"/>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b="1" dirty="0">
                <a:solidFill>
                  <a:schemeClr val="tx1"/>
                </a:solidFill>
                <a:latin typeface="Calibri" pitchFamily="34" charset="0"/>
              </a:rPr>
              <a:t>BLUE</a:t>
            </a:r>
          </a:p>
          <a:p>
            <a:pPr marL="177800" indent="-177800">
              <a:buFont typeface="Arial" pitchFamily="34" charset="0"/>
              <a:buChar char="•"/>
              <a:defRPr/>
            </a:pPr>
            <a:r>
              <a:rPr lang="en-GB" sz="1600" dirty="0">
                <a:solidFill>
                  <a:schemeClr val="tx1"/>
                </a:solidFill>
                <a:latin typeface="Calibri" pitchFamily="34" charset="0"/>
              </a:rPr>
              <a:t>Thinner and lighter </a:t>
            </a:r>
          </a:p>
          <a:p>
            <a:pPr marL="177800" indent="-177800">
              <a:buFont typeface="Arial" pitchFamily="34" charset="0"/>
              <a:buChar char="•"/>
              <a:defRPr/>
            </a:pPr>
            <a:r>
              <a:rPr lang="en-GB" sz="1600" dirty="0">
                <a:solidFill>
                  <a:schemeClr val="tx1"/>
                </a:solidFill>
                <a:latin typeface="Calibri" pitchFamily="34" charset="0"/>
              </a:rPr>
              <a:t>More likely to use if smoking cannabis or if have migrated from cannabis usage</a:t>
            </a:r>
          </a:p>
          <a:p>
            <a:pPr marL="177800" indent="-177800">
              <a:buFont typeface="Arial" pitchFamily="34" charset="0"/>
              <a:buChar char="•"/>
              <a:defRPr/>
            </a:pPr>
            <a:r>
              <a:rPr lang="en-GB" sz="1600" dirty="0">
                <a:solidFill>
                  <a:schemeClr val="tx1"/>
                </a:solidFill>
                <a:latin typeface="Calibri" pitchFamily="34" charset="0"/>
              </a:rPr>
              <a:t>Less paper means a smoother smoke and ‘healthier’ </a:t>
            </a:r>
          </a:p>
        </p:txBody>
      </p:sp>
      <p:sp>
        <p:nvSpPr>
          <p:cNvPr id="5" name="Rounded Rectangle 4"/>
          <p:cNvSpPr/>
          <p:nvPr/>
        </p:nvSpPr>
        <p:spPr>
          <a:xfrm>
            <a:off x="3857625" y="1285875"/>
            <a:ext cx="5143500" cy="1500188"/>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b="1" dirty="0">
                <a:solidFill>
                  <a:schemeClr val="tx1"/>
                </a:solidFill>
                <a:latin typeface="Calibri" pitchFamily="34" charset="0"/>
              </a:rPr>
              <a:t>GREEN</a:t>
            </a:r>
          </a:p>
          <a:p>
            <a:pPr marL="177800" indent="-177800">
              <a:buFont typeface="Arial" pitchFamily="34" charset="0"/>
              <a:buChar char="•"/>
              <a:defRPr/>
            </a:pPr>
            <a:r>
              <a:rPr lang="en-GB" sz="1600" dirty="0">
                <a:solidFill>
                  <a:schemeClr val="tx1"/>
                </a:solidFill>
                <a:latin typeface="Calibri" pitchFamily="34" charset="0"/>
              </a:rPr>
              <a:t>Good thickness – not too thin or thick</a:t>
            </a:r>
          </a:p>
          <a:p>
            <a:pPr marL="177800" indent="-177800">
              <a:buFont typeface="Arial" pitchFamily="34" charset="0"/>
              <a:buChar char="•"/>
              <a:defRPr/>
            </a:pPr>
            <a:r>
              <a:rPr lang="en-GB" sz="1600" dirty="0">
                <a:solidFill>
                  <a:schemeClr val="tx1"/>
                </a:solidFill>
                <a:latin typeface="Calibri" pitchFamily="34" charset="0"/>
              </a:rPr>
              <a:t>Cut corners mean able to tell what is the right way up (especially good if rolling in darkly lit areas)</a:t>
            </a:r>
          </a:p>
          <a:p>
            <a:pPr marL="177800" indent="-177800">
              <a:buFont typeface="Arial" pitchFamily="34" charset="0"/>
              <a:buChar char="•"/>
              <a:defRPr/>
            </a:pPr>
            <a:r>
              <a:rPr lang="en-GB" sz="1600" dirty="0">
                <a:solidFill>
                  <a:schemeClr val="tx1"/>
                </a:solidFill>
                <a:latin typeface="Calibri" pitchFamily="34" charset="0"/>
              </a:rPr>
              <a:t>More likely to use if less proficient/skilled</a:t>
            </a:r>
          </a:p>
        </p:txBody>
      </p:sp>
      <p:pic>
        <p:nvPicPr>
          <p:cNvPr id="86020" name="Picture 2" descr="Diagram of Regular Green pack"/>
          <p:cNvPicPr>
            <a:picLocks noChangeAspect="1" noChangeArrowheads="1"/>
          </p:cNvPicPr>
          <p:nvPr/>
        </p:nvPicPr>
        <p:blipFill>
          <a:blip r:embed="rId3" cstate="print"/>
          <a:srcRect/>
          <a:stretch>
            <a:fillRect/>
          </a:stretch>
        </p:blipFill>
        <p:spPr bwMode="auto">
          <a:xfrm>
            <a:off x="785813" y="1357313"/>
            <a:ext cx="3057525" cy="1643062"/>
          </a:xfrm>
          <a:prstGeom prst="rect">
            <a:avLst/>
          </a:prstGeom>
          <a:noFill/>
          <a:ln w="9525">
            <a:noFill/>
            <a:miter lim="800000"/>
            <a:headEnd/>
            <a:tailEnd/>
          </a:ln>
        </p:spPr>
      </p:pic>
      <p:pic>
        <p:nvPicPr>
          <p:cNvPr id="86021" name="Picture 6" descr="Diagram of Regular Silver pack"/>
          <p:cNvPicPr>
            <a:picLocks noChangeAspect="1" noChangeArrowheads="1"/>
          </p:cNvPicPr>
          <p:nvPr/>
        </p:nvPicPr>
        <p:blipFill>
          <a:blip r:embed="rId4" cstate="print"/>
          <a:srcRect/>
          <a:stretch>
            <a:fillRect/>
          </a:stretch>
        </p:blipFill>
        <p:spPr bwMode="auto">
          <a:xfrm>
            <a:off x="785813" y="4286250"/>
            <a:ext cx="3057525" cy="1785938"/>
          </a:xfrm>
          <a:prstGeom prst="rect">
            <a:avLst/>
          </a:prstGeom>
          <a:noFill/>
          <a:ln w="9525">
            <a:noFill/>
            <a:miter lim="800000"/>
            <a:headEnd/>
            <a:tailEnd/>
          </a:ln>
        </p:spPr>
      </p:pic>
      <p:pic>
        <p:nvPicPr>
          <p:cNvPr id="86022" name="Picture 8" descr="Diagram of Regular Blue pack"/>
          <p:cNvPicPr>
            <a:picLocks noChangeAspect="1" noChangeArrowheads="1"/>
          </p:cNvPicPr>
          <p:nvPr/>
        </p:nvPicPr>
        <p:blipFill>
          <a:blip r:embed="rId5" cstate="print"/>
          <a:srcRect/>
          <a:stretch>
            <a:fillRect/>
          </a:stretch>
        </p:blipFill>
        <p:spPr bwMode="auto">
          <a:xfrm>
            <a:off x="785813" y="2786063"/>
            <a:ext cx="3057525" cy="1714500"/>
          </a:xfrm>
          <a:prstGeom prst="rect">
            <a:avLst/>
          </a:prstGeom>
          <a:noFill/>
          <a:ln w="9525">
            <a:noFill/>
            <a:miter lim="800000"/>
            <a:headEnd/>
            <a:tailEnd/>
          </a:ln>
        </p:spPr>
      </p:pic>
      <p:sp>
        <p:nvSpPr>
          <p:cNvPr id="9" name="Rounded Rectangle 8"/>
          <p:cNvSpPr/>
          <p:nvPr/>
        </p:nvSpPr>
        <p:spPr>
          <a:xfrm>
            <a:off x="3857625" y="4429125"/>
            <a:ext cx="5143500" cy="1500188"/>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b="1" dirty="0">
                <a:solidFill>
                  <a:schemeClr val="tx1"/>
                </a:solidFill>
                <a:latin typeface="Calibri" pitchFamily="34" charset="0"/>
              </a:rPr>
              <a:t>SILVER</a:t>
            </a:r>
          </a:p>
          <a:p>
            <a:pPr marL="177800" indent="-177800">
              <a:buFont typeface="Arial" pitchFamily="34" charset="0"/>
              <a:buChar char="•"/>
              <a:defRPr/>
            </a:pPr>
            <a:r>
              <a:rPr lang="en-GB" sz="1600" dirty="0">
                <a:solidFill>
                  <a:schemeClr val="tx1"/>
                </a:solidFill>
                <a:latin typeface="Calibri" pitchFamily="34" charset="0"/>
              </a:rPr>
              <a:t>Very thin</a:t>
            </a:r>
          </a:p>
          <a:p>
            <a:pPr marL="177800" indent="-177800">
              <a:buFont typeface="Arial" pitchFamily="34" charset="0"/>
              <a:buChar char="•"/>
              <a:defRPr/>
            </a:pPr>
            <a:r>
              <a:rPr lang="en-GB" sz="1600" dirty="0">
                <a:solidFill>
                  <a:schemeClr val="tx1"/>
                </a:solidFill>
                <a:latin typeface="Calibri" pitchFamily="34" charset="0"/>
              </a:rPr>
              <a:t>Difficult to roll – considered a real art</a:t>
            </a:r>
          </a:p>
          <a:p>
            <a:pPr marL="177800" indent="-177800">
              <a:buFont typeface="Arial" pitchFamily="34" charset="0"/>
              <a:buChar char="•"/>
              <a:defRPr/>
            </a:pPr>
            <a:r>
              <a:rPr lang="en-GB" sz="1600" dirty="0">
                <a:solidFill>
                  <a:schemeClr val="tx1"/>
                </a:solidFill>
                <a:latin typeface="Calibri" pitchFamily="34" charset="0"/>
              </a:rPr>
              <a:t>Can be considered a little bit ‘tar-y’</a:t>
            </a:r>
          </a:p>
          <a:p>
            <a:pPr marL="177800" indent="-177800">
              <a:buFont typeface="Arial" pitchFamily="34" charset="0"/>
              <a:buChar char="•"/>
              <a:defRPr/>
            </a:pPr>
            <a:r>
              <a:rPr lang="en-GB" sz="1600" dirty="0">
                <a:solidFill>
                  <a:schemeClr val="tx1"/>
                </a:solidFill>
                <a:latin typeface="Calibri" pitchFamily="34" charset="0"/>
              </a:rPr>
              <a:t>Most strongly associated with cannabis usage</a:t>
            </a:r>
          </a:p>
        </p:txBody>
      </p:sp>
      <p:sp>
        <p:nvSpPr>
          <p:cNvPr id="10" name="Text Box 10"/>
          <p:cNvSpPr txBox="1">
            <a:spLocks noChangeArrowheads="1"/>
          </p:cNvSpPr>
          <p:nvPr/>
        </p:nvSpPr>
        <p:spPr bwMode="auto">
          <a:xfrm>
            <a:off x="3175" y="6021388"/>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different flavours are not popular and considered more </a:t>
            </a:r>
          </a:p>
          <a:p>
            <a:pPr marL="279400"/>
            <a:r>
              <a:rPr lang="en-US" sz="2400" b="1">
                <a:latin typeface="Calibri" pitchFamily="34" charset="0"/>
              </a:rPr>
              <a:t>   of a novelty – Swan and OCB papers also available » </a:t>
            </a:r>
          </a:p>
        </p:txBody>
      </p:sp>
      <p:pic>
        <p:nvPicPr>
          <p:cNvPr id="11" name="Picture 19"/>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
        <p:nvSpPr>
          <p:cNvPr id="12" name="Down Arrow 11"/>
          <p:cNvSpPr/>
          <p:nvPr/>
        </p:nvSpPr>
        <p:spPr>
          <a:xfrm>
            <a:off x="214313" y="1357313"/>
            <a:ext cx="428625" cy="4572000"/>
          </a:xfrm>
          <a:prstGeom prst="down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Calibri" pitchFamily="34" charset="0"/>
            </a:endParaRPr>
          </a:p>
        </p:txBody>
      </p:sp>
      <p:sp>
        <p:nvSpPr>
          <p:cNvPr id="86027" name="TextBox 12"/>
          <p:cNvSpPr txBox="1">
            <a:spLocks noChangeArrowheads="1"/>
          </p:cNvSpPr>
          <p:nvPr/>
        </p:nvSpPr>
        <p:spPr bwMode="auto">
          <a:xfrm rot="-5400000">
            <a:off x="-417512" y="4632325"/>
            <a:ext cx="1714500" cy="307975"/>
          </a:xfrm>
          <a:prstGeom prst="rect">
            <a:avLst/>
          </a:prstGeom>
          <a:noFill/>
          <a:ln w="9525">
            <a:noFill/>
            <a:miter lim="800000"/>
            <a:headEnd/>
            <a:tailEnd/>
          </a:ln>
        </p:spPr>
        <p:txBody>
          <a:bodyPr>
            <a:spAutoFit/>
          </a:bodyPr>
          <a:lstStyle/>
          <a:p>
            <a:r>
              <a:rPr lang="en-GB">
                <a:solidFill>
                  <a:schemeClr val="bg1"/>
                </a:solidFill>
                <a:latin typeface="Calibri" pitchFamily="34" charset="0"/>
              </a:rPr>
              <a:t>THINNER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Title 1"/>
          <p:cNvSpPr>
            <a:spLocks noGrp="1"/>
          </p:cNvSpPr>
          <p:nvPr>
            <p:ph type="title"/>
          </p:nvPr>
        </p:nvSpPr>
        <p:spPr>
          <a:xfrm>
            <a:off x="71438" y="-142875"/>
            <a:ext cx="9144000" cy="1077913"/>
          </a:xfrm>
        </p:spPr>
        <p:txBody>
          <a:bodyPr/>
          <a:lstStyle/>
          <a:p>
            <a:pPr eaLnBrk="1" hangingPunct="1"/>
            <a:r>
              <a:rPr lang="en-GB" smtClean="0"/>
              <a:t>Majority use filters, esp. popular with female smokers</a:t>
            </a:r>
          </a:p>
        </p:txBody>
      </p:sp>
      <p:sp>
        <p:nvSpPr>
          <p:cNvPr id="4" name="Rounded Rectangle 3"/>
          <p:cNvSpPr/>
          <p:nvPr/>
        </p:nvSpPr>
        <p:spPr>
          <a:xfrm>
            <a:off x="357188" y="3214688"/>
            <a:ext cx="4143375" cy="2714625"/>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177800" indent="-177800">
              <a:buFont typeface="Arial" pitchFamily="34" charset="0"/>
              <a:buChar char="•"/>
              <a:defRPr/>
            </a:pPr>
            <a:r>
              <a:rPr lang="en-GB" sz="1600" dirty="0">
                <a:solidFill>
                  <a:schemeClr val="bg1"/>
                </a:solidFill>
                <a:latin typeface="Calibri" pitchFamily="34" charset="0"/>
              </a:rPr>
              <a:t>Roach more likely to be used by men, has following associations: </a:t>
            </a:r>
          </a:p>
          <a:p>
            <a:pPr marL="635000" lvl="1" indent="-177800">
              <a:buFont typeface="Arial" pitchFamily="34" charset="0"/>
              <a:buChar char="•"/>
              <a:defRPr/>
            </a:pPr>
            <a:r>
              <a:rPr lang="en-GB" sz="1600" dirty="0">
                <a:solidFill>
                  <a:schemeClr val="bg1"/>
                </a:solidFill>
                <a:latin typeface="Calibri" pitchFamily="34" charset="0"/>
              </a:rPr>
              <a:t>Stronger smoke</a:t>
            </a:r>
          </a:p>
          <a:p>
            <a:pPr marL="635000" lvl="1" indent="-177800">
              <a:buFont typeface="Arial" pitchFamily="34" charset="0"/>
              <a:buChar char="•"/>
              <a:defRPr/>
            </a:pPr>
            <a:r>
              <a:rPr lang="en-GB" sz="1600" dirty="0">
                <a:solidFill>
                  <a:schemeClr val="bg1"/>
                </a:solidFill>
                <a:latin typeface="Calibri" pitchFamily="34" charset="0"/>
              </a:rPr>
              <a:t>Easier to drag</a:t>
            </a:r>
          </a:p>
          <a:p>
            <a:pPr marL="635000" lvl="1" indent="-177800">
              <a:buFont typeface="Arial" pitchFamily="34" charset="0"/>
              <a:buChar char="•"/>
              <a:defRPr/>
            </a:pPr>
            <a:r>
              <a:rPr lang="en-GB" sz="1600" dirty="0">
                <a:solidFill>
                  <a:schemeClr val="bg1"/>
                </a:solidFill>
                <a:latin typeface="Calibri" pitchFamily="34" charset="0"/>
              </a:rPr>
              <a:t>More manly </a:t>
            </a:r>
          </a:p>
          <a:p>
            <a:pPr marL="635000" lvl="1" indent="-177800">
              <a:buFont typeface="Arial" pitchFamily="34" charset="0"/>
              <a:buChar char="•"/>
              <a:defRPr/>
            </a:pPr>
            <a:r>
              <a:rPr lang="en-GB" sz="1600" dirty="0">
                <a:solidFill>
                  <a:schemeClr val="bg1"/>
                </a:solidFill>
                <a:latin typeface="Calibri" pitchFamily="34" charset="0"/>
              </a:rPr>
              <a:t>Cannabis usage</a:t>
            </a:r>
          </a:p>
          <a:p>
            <a:pPr marL="177800" indent="-177800">
              <a:buFont typeface="Arial" pitchFamily="34" charset="0"/>
              <a:buChar char="•"/>
              <a:defRPr/>
            </a:pPr>
            <a:r>
              <a:rPr lang="en-GB" sz="1600" dirty="0">
                <a:solidFill>
                  <a:schemeClr val="bg1"/>
                </a:solidFill>
                <a:latin typeface="Calibri" pitchFamily="34" charset="0"/>
              </a:rPr>
              <a:t>BUT if making roaches need to use a lot of cardboard, adds a further element to the ritual of rolling up, can get soggy</a:t>
            </a:r>
          </a:p>
          <a:p>
            <a:pPr marL="177800" indent="-177800">
              <a:buFont typeface="Arial" pitchFamily="34" charset="0"/>
              <a:buChar char="•"/>
              <a:defRPr/>
            </a:pPr>
            <a:endParaRPr lang="en-GB" sz="1600" dirty="0">
              <a:solidFill>
                <a:schemeClr val="bg1"/>
              </a:solidFill>
              <a:latin typeface="Calibri" pitchFamily="34" charset="0"/>
            </a:endParaRPr>
          </a:p>
        </p:txBody>
      </p:sp>
      <p:sp>
        <p:nvSpPr>
          <p:cNvPr id="5" name="Rounded Rectangle 4"/>
          <p:cNvSpPr/>
          <p:nvPr/>
        </p:nvSpPr>
        <p:spPr>
          <a:xfrm>
            <a:off x="4929188" y="3214688"/>
            <a:ext cx="4071937" cy="2714625"/>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177800" indent="-177800">
              <a:buFont typeface="Arial" pitchFamily="34" charset="0"/>
              <a:buChar char="•"/>
              <a:defRPr/>
            </a:pPr>
            <a:r>
              <a:rPr lang="en-GB" sz="1600" dirty="0">
                <a:solidFill>
                  <a:schemeClr val="bg1"/>
                </a:solidFill>
                <a:latin typeface="Calibri" pitchFamily="34" charset="0"/>
              </a:rPr>
              <a:t>More feminine associations – women often prefer slim filters</a:t>
            </a:r>
          </a:p>
          <a:p>
            <a:pPr marL="177800" indent="-177800">
              <a:buFont typeface="Arial" pitchFamily="34" charset="0"/>
              <a:buChar char="•"/>
              <a:defRPr/>
            </a:pPr>
            <a:r>
              <a:rPr lang="en-GB" sz="1600" dirty="0">
                <a:solidFill>
                  <a:schemeClr val="bg1"/>
                </a:solidFill>
                <a:latin typeface="Calibri" pitchFamily="34" charset="0"/>
              </a:rPr>
              <a:t>Means roll-ups more closely resemble cigarettes – important for women who have often migrated</a:t>
            </a:r>
          </a:p>
          <a:p>
            <a:pPr marL="177800" indent="-177800">
              <a:buFont typeface="Arial" pitchFamily="34" charset="0"/>
              <a:buChar char="•"/>
              <a:defRPr/>
            </a:pPr>
            <a:r>
              <a:rPr lang="en-GB" sz="1600" dirty="0">
                <a:solidFill>
                  <a:schemeClr val="bg1"/>
                </a:solidFill>
                <a:latin typeface="Calibri" pitchFamily="34" charset="0"/>
              </a:rPr>
              <a:t>Avoids getting tobacco in mouth</a:t>
            </a:r>
          </a:p>
          <a:p>
            <a:pPr marL="177800" indent="-177800">
              <a:buFont typeface="Arial" pitchFamily="34" charset="0"/>
              <a:buChar char="•"/>
              <a:defRPr/>
            </a:pPr>
            <a:r>
              <a:rPr lang="en-GB" sz="1600" dirty="0">
                <a:solidFill>
                  <a:schemeClr val="bg1"/>
                </a:solidFill>
                <a:latin typeface="Calibri" pitchFamily="34" charset="0"/>
              </a:rPr>
              <a:t>Can be seen as healthier by some – catches toxins, less of a strong smoke</a:t>
            </a:r>
          </a:p>
          <a:p>
            <a:pPr marL="177800" indent="-177800">
              <a:buFont typeface="Arial" pitchFamily="34" charset="0"/>
              <a:buChar char="•"/>
              <a:defRPr/>
            </a:pPr>
            <a:r>
              <a:rPr lang="en-GB" sz="1600" dirty="0">
                <a:solidFill>
                  <a:schemeClr val="bg1"/>
                </a:solidFill>
                <a:latin typeface="Calibri" pitchFamily="34" charset="0"/>
              </a:rPr>
              <a:t>Swan are the most popular brand and very cheap (e.g. 120 for 65p)</a:t>
            </a:r>
          </a:p>
        </p:txBody>
      </p:sp>
      <p:sp>
        <p:nvSpPr>
          <p:cNvPr id="6" name="Text Box 10"/>
          <p:cNvSpPr txBox="1">
            <a:spLocks noChangeArrowheads="1"/>
          </p:cNvSpPr>
          <p:nvPr/>
        </p:nvSpPr>
        <p:spPr bwMode="auto">
          <a:xfrm>
            <a:off x="3175" y="6021388"/>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Clipper lighter works well to push filter/roach into place » </a:t>
            </a:r>
          </a:p>
        </p:txBody>
      </p:sp>
      <p:pic>
        <p:nvPicPr>
          <p:cNvPr id="7"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pic>
        <p:nvPicPr>
          <p:cNvPr id="88070" name="Picture 4" descr="http://www.everyonedoesit.com/img/products/tips_swan_filters.jpg"/>
          <p:cNvPicPr>
            <a:picLocks noChangeAspect="1" noChangeArrowheads="1"/>
          </p:cNvPicPr>
          <p:nvPr/>
        </p:nvPicPr>
        <p:blipFill>
          <a:blip r:embed="rId4" cstate="print"/>
          <a:srcRect/>
          <a:stretch>
            <a:fillRect/>
          </a:stretch>
        </p:blipFill>
        <p:spPr bwMode="auto">
          <a:xfrm>
            <a:off x="4857750" y="1319213"/>
            <a:ext cx="4143375" cy="1752600"/>
          </a:xfrm>
          <a:prstGeom prst="rect">
            <a:avLst/>
          </a:prstGeom>
          <a:noFill/>
          <a:ln w="9525">
            <a:noFill/>
            <a:miter lim="800000"/>
            <a:headEnd/>
            <a:tailEnd/>
          </a:ln>
        </p:spPr>
      </p:pic>
      <p:pic>
        <p:nvPicPr>
          <p:cNvPr id="88071" name="Picture 6" descr="http://www.smokecity.ca/images/filter5.jpg"/>
          <p:cNvPicPr>
            <a:picLocks noChangeAspect="1" noChangeArrowheads="1"/>
          </p:cNvPicPr>
          <p:nvPr/>
        </p:nvPicPr>
        <p:blipFill>
          <a:blip r:embed="rId5" cstate="print"/>
          <a:srcRect/>
          <a:stretch>
            <a:fillRect/>
          </a:stretch>
        </p:blipFill>
        <p:spPr bwMode="auto">
          <a:xfrm>
            <a:off x="357188" y="1319213"/>
            <a:ext cx="4143375" cy="1824037"/>
          </a:xfrm>
          <a:prstGeom prst="rect">
            <a:avLst/>
          </a:prstGeom>
          <a:noFill/>
          <a:ln w="9525">
            <a:noFill/>
            <a:miter lim="800000"/>
            <a:headEnd/>
            <a:tailEnd/>
          </a:ln>
        </p:spPr>
      </p:pic>
      <p:sp>
        <p:nvSpPr>
          <p:cNvPr id="88072" name="TextBox 10"/>
          <p:cNvSpPr txBox="1">
            <a:spLocks noChangeArrowheads="1"/>
          </p:cNvSpPr>
          <p:nvPr/>
        </p:nvSpPr>
        <p:spPr bwMode="auto">
          <a:xfrm>
            <a:off x="1093788" y="1285875"/>
            <a:ext cx="2846387" cy="461963"/>
          </a:xfrm>
          <a:prstGeom prst="rect">
            <a:avLst/>
          </a:prstGeom>
          <a:noFill/>
          <a:ln w="9525">
            <a:noFill/>
            <a:miter lim="800000"/>
            <a:headEnd/>
            <a:tailEnd/>
          </a:ln>
        </p:spPr>
        <p:txBody>
          <a:bodyPr wrap="none">
            <a:spAutoFit/>
          </a:bodyPr>
          <a:lstStyle/>
          <a:p>
            <a:r>
              <a:rPr lang="en-GB" sz="2400" b="1">
                <a:solidFill>
                  <a:schemeClr val="bg1"/>
                </a:solidFill>
                <a:latin typeface="Calibri" pitchFamily="34" charset="0"/>
              </a:rPr>
              <a:t>ROACH OR NOTHING</a:t>
            </a:r>
          </a:p>
        </p:txBody>
      </p:sp>
      <p:sp>
        <p:nvSpPr>
          <p:cNvPr id="88073" name="TextBox 11"/>
          <p:cNvSpPr txBox="1">
            <a:spLocks noChangeArrowheads="1"/>
          </p:cNvSpPr>
          <p:nvPr/>
        </p:nvSpPr>
        <p:spPr bwMode="auto">
          <a:xfrm>
            <a:off x="6367463" y="1285875"/>
            <a:ext cx="1133475" cy="461963"/>
          </a:xfrm>
          <a:prstGeom prst="rect">
            <a:avLst/>
          </a:prstGeom>
          <a:noFill/>
          <a:ln w="9525">
            <a:noFill/>
            <a:miter lim="800000"/>
            <a:headEnd/>
            <a:tailEnd/>
          </a:ln>
        </p:spPr>
        <p:txBody>
          <a:bodyPr wrap="none">
            <a:spAutoFit/>
          </a:bodyPr>
          <a:lstStyle/>
          <a:p>
            <a:r>
              <a:rPr lang="en-GB" sz="2400" b="1">
                <a:latin typeface="Calibri" pitchFamily="34" charset="0"/>
              </a:rPr>
              <a:t>FILTERS</a:t>
            </a:r>
          </a:p>
        </p:txBody>
      </p:sp>
      <p:sp>
        <p:nvSpPr>
          <p:cNvPr id="13" name="Left-Right Arrow 12"/>
          <p:cNvSpPr/>
          <p:nvPr/>
        </p:nvSpPr>
        <p:spPr>
          <a:xfrm>
            <a:off x="357188" y="714375"/>
            <a:ext cx="8643937" cy="571500"/>
          </a:xfrm>
          <a:prstGeom prst="lef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Calibri" pitchFamily="34" charset="0"/>
              </a:rPr>
              <a:t>MORE MASCULINE						          MORE FEMININE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3" name="Picture 2" descr="http://www.thetobaccoshop.net/images/virginia.jpg"/>
          <p:cNvPicPr>
            <a:picLocks noChangeAspect="1" noChangeArrowheads="1"/>
          </p:cNvPicPr>
          <p:nvPr/>
        </p:nvPicPr>
        <p:blipFill>
          <a:blip r:embed="rId3" cstate="print"/>
          <a:srcRect/>
          <a:stretch>
            <a:fillRect/>
          </a:stretch>
        </p:blipFill>
        <p:spPr bwMode="auto">
          <a:xfrm>
            <a:off x="0" y="714375"/>
            <a:ext cx="2500313" cy="1928813"/>
          </a:xfrm>
          <a:prstGeom prst="rect">
            <a:avLst/>
          </a:prstGeom>
          <a:noFill/>
          <a:ln w="9525">
            <a:noFill/>
            <a:miter lim="800000"/>
            <a:headEnd/>
            <a:tailEnd/>
          </a:ln>
        </p:spPr>
      </p:pic>
      <p:sp>
        <p:nvSpPr>
          <p:cNvPr id="90114" name="Title 1"/>
          <p:cNvSpPr>
            <a:spLocks noGrp="1"/>
          </p:cNvSpPr>
          <p:nvPr>
            <p:ph type="title"/>
          </p:nvPr>
        </p:nvSpPr>
        <p:spPr>
          <a:xfrm>
            <a:off x="303213" y="142875"/>
            <a:ext cx="8589962" cy="579438"/>
          </a:xfrm>
        </p:spPr>
        <p:txBody>
          <a:bodyPr/>
          <a:lstStyle/>
          <a:p>
            <a:pPr eaLnBrk="1" hangingPunct="1"/>
            <a:r>
              <a:rPr lang="en-GB" smtClean="0"/>
              <a:t>Most often all elements are kept in tobacco pouch</a:t>
            </a:r>
          </a:p>
        </p:txBody>
      </p:sp>
      <p:sp>
        <p:nvSpPr>
          <p:cNvPr id="4" name="Rounded Rectangle 3"/>
          <p:cNvSpPr/>
          <p:nvPr/>
        </p:nvSpPr>
        <p:spPr>
          <a:xfrm>
            <a:off x="2428875" y="2428875"/>
            <a:ext cx="6572250" cy="1500188"/>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b="1" dirty="0">
                <a:solidFill>
                  <a:schemeClr val="tx1"/>
                </a:solidFill>
                <a:latin typeface="Calibri" pitchFamily="34" charset="0"/>
              </a:rPr>
              <a:t>FILTERS AND PAPERS SEPARATE</a:t>
            </a:r>
          </a:p>
          <a:p>
            <a:pPr marL="177800" indent="-177800">
              <a:buFont typeface="Arial" pitchFamily="34" charset="0"/>
              <a:buChar char="•"/>
              <a:defRPr/>
            </a:pPr>
            <a:r>
              <a:rPr lang="en-GB" sz="1600" dirty="0">
                <a:solidFill>
                  <a:schemeClr val="tx1"/>
                </a:solidFill>
                <a:latin typeface="Calibri" pitchFamily="34" charset="0"/>
              </a:rPr>
              <a:t>Filters and papers are kept together in small box – Swan </a:t>
            </a:r>
            <a:r>
              <a:rPr lang="en-GB" sz="1600" dirty="0" err="1">
                <a:solidFill>
                  <a:schemeClr val="tx1"/>
                </a:solidFill>
                <a:latin typeface="Calibri" pitchFamily="34" charset="0"/>
              </a:rPr>
              <a:t>Combi</a:t>
            </a:r>
            <a:r>
              <a:rPr lang="en-GB" sz="1600" dirty="0">
                <a:solidFill>
                  <a:schemeClr val="tx1"/>
                </a:solidFill>
                <a:latin typeface="Calibri" pitchFamily="34" charset="0"/>
              </a:rPr>
              <a:t> box works well – but not put in the tobacco pouch</a:t>
            </a:r>
          </a:p>
          <a:p>
            <a:pPr marL="177800" indent="-177800">
              <a:buFont typeface="Arial" pitchFamily="34" charset="0"/>
              <a:buChar char="•"/>
              <a:defRPr/>
            </a:pPr>
            <a:r>
              <a:rPr lang="en-GB" sz="1600" dirty="0">
                <a:solidFill>
                  <a:schemeClr val="tx1"/>
                </a:solidFill>
                <a:latin typeface="Calibri" pitchFamily="34" charset="0"/>
              </a:rPr>
              <a:t>Tobacco doesn’t get mixed in with filters and papers (annoying for women)</a:t>
            </a:r>
          </a:p>
        </p:txBody>
      </p:sp>
      <p:sp>
        <p:nvSpPr>
          <p:cNvPr id="5" name="Rounded Rectangle 4"/>
          <p:cNvSpPr/>
          <p:nvPr/>
        </p:nvSpPr>
        <p:spPr>
          <a:xfrm>
            <a:off x="2428875" y="857250"/>
            <a:ext cx="6572250" cy="1500188"/>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b="1" dirty="0">
                <a:solidFill>
                  <a:schemeClr val="tx1"/>
                </a:solidFill>
                <a:latin typeface="Calibri" pitchFamily="34" charset="0"/>
              </a:rPr>
              <a:t>ALL IN POUCH </a:t>
            </a:r>
          </a:p>
          <a:p>
            <a:pPr marL="177800" indent="-177800">
              <a:buFont typeface="Arial" pitchFamily="34" charset="0"/>
              <a:buChar char="•"/>
              <a:defRPr/>
            </a:pPr>
            <a:r>
              <a:rPr lang="en-GB" sz="1600" dirty="0">
                <a:solidFill>
                  <a:schemeClr val="tx1"/>
                </a:solidFill>
                <a:latin typeface="Calibri" pitchFamily="34" charset="0"/>
              </a:rPr>
              <a:t>Most popular option for men – seal is important to </a:t>
            </a:r>
            <a:r>
              <a:rPr lang="en-GB" sz="1600">
                <a:solidFill>
                  <a:schemeClr val="tx1"/>
                </a:solidFill>
                <a:latin typeface="Calibri" pitchFamily="34" charset="0"/>
              </a:rPr>
              <a:t>keep tobacco wet</a:t>
            </a:r>
            <a:endParaRPr lang="en-GB" sz="1600" dirty="0">
              <a:solidFill>
                <a:schemeClr val="tx1"/>
              </a:solidFill>
              <a:latin typeface="Calibri" pitchFamily="34" charset="0"/>
            </a:endParaRPr>
          </a:p>
          <a:p>
            <a:pPr marL="177800" indent="-177800">
              <a:buFont typeface="Arial" pitchFamily="34" charset="0"/>
              <a:buChar char="•"/>
              <a:defRPr/>
            </a:pPr>
            <a:r>
              <a:rPr lang="en-GB" sz="1600" dirty="0">
                <a:solidFill>
                  <a:schemeClr val="tx1"/>
                </a:solidFill>
                <a:latin typeface="Calibri" pitchFamily="34" charset="0"/>
              </a:rPr>
              <a:t>Papers (and filters) are kept in the tobacco pouch</a:t>
            </a:r>
          </a:p>
          <a:p>
            <a:pPr marL="177800" indent="-177800">
              <a:buFont typeface="Arial" pitchFamily="34" charset="0"/>
              <a:buChar char="•"/>
              <a:defRPr/>
            </a:pPr>
            <a:r>
              <a:rPr lang="en-GB" sz="1600" dirty="0">
                <a:solidFill>
                  <a:schemeClr val="tx1"/>
                </a:solidFill>
                <a:latin typeface="Calibri" pitchFamily="34" charset="0"/>
              </a:rPr>
              <a:t>Easy to stick in back pocket – more flexible</a:t>
            </a:r>
          </a:p>
          <a:p>
            <a:pPr marL="177800" indent="-177800">
              <a:buFont typeface="Arial" pitchFamily="34" charset="0"/>
              <a:buChar char="•"/>
              <a:defRPr/>
            </a:pPr>
            <a:r>
              <a:rPr lang="en-GB" sz="1600" dirty="0">
                <a:solidFill>
                  <a:schemeClr val="tx1"/>
                </a:solidFill>
                <a:latin typeface="Calibri" pitchFamily="34" charset="0"/>
              </a:rPr>
              <a:t>BUT papers can become a little messy</a:t>
            </a:r>
          </a:p>
        </p:txBody>
      </p:sp>
      <p:sp>
        <p:nvSpPr>
          <p:cNvPr id="6" name="Rounded Rectangle 5"/>
          <p:cNvSpPr/>
          <p:nvPr/>
        </p:nvSpPr>
        <p:spPr>
          <a:xfrm>
            <a:off x="2428875" y="4000500"/>
            <a:ext cx="6572250" cy="1928813"/>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b="1" dirty="0">
                <a:solidFill>
                  <a:schemeClr val="tx1"/>
                </a:solidFill>
                <a:latin typeface="Calibri" pitchFamily="34" charset="0"/>
              </a:rPr>
              <a:t>ALL IN TIN</a:t>
            </a:r>
          </a:p>
          <a:p>
            <a:pPr marL="177800" indent="-177800">
              <a:buFont typeface="Arial" pitchFamily="34" charset="0"/>
              <a:buChar char="•"/>
              <a:defRPr/>
            </a:pPr>
            <a:r>
              <a:rPr lang="en-GB" sz="1600" dirty="0">
                <a:solidFill>
                  <a:schemeClr val="tx1"/>
                </a:solidFill>
                <a:latin typeface="Calibri" pitchFamily="34" charset="0"/>
              </a:rPr>
              <a:t>Women often using tins for pre-rolled when going out (can appear more elegant) whereas men keep all individual ingredients inside</a:t>
            </a:r>
          </a:p>
          <a:p>
            <a:pPr marL="177800" indent="-177800">
              <a:buFont typeface="Arial" pitchFamily="34" charset="0"/>
              <a:buChar char="•"/>
              <a:defRPr/>
            </a:pPr>
            <a:r>
              <a:rPr lang="en-GB" sz="1600" dirty="0">
                <a:solidFill>
                  <a:schemeClr val="tx1"/>
                </a:solidFill>
                <a:latin typeface="Calibri" pitchFamily="34" charset="0"/>
              </a:rPr>
              <a:t>Tins can be difficult to source – can have rude slogans and drug references on them which is embarrassing</a:t>
            </a:r>
          </a:p>
          <a:p>
            <a:pPr marL="177800" indent="-177800">
              <a:buFont typeface="Arial" pitchFamily="34" charset="0"/>
              <a:buChar char="•"/>
              <a:defRPr/>
            </a:pPr>
            <a:r>
              <a:rPr lang="en-GB" sz="1600" dirty="0">
                <a:solidFill>
                  <a:schemeClr val="tx1"/>
                </a:solidFill>
                <a:latin typeface="Calibri" pitchFamily="34" charset="0"/>
              </a:rPr>
              <a:t>A minority of women have bought feminine, pretty tins (living in areas where high prevalence of HRT usage)</a:t>
            </a:r>
          </a:p>
          <a:p>
            <a:pPr marL="177800" indent="-177800">
              <a:defRPr/>
            </a:pPr>
            <a:endParaRPr lang="en-GB" sz="1600" dirty="0">
              <a:solidFill>
                <a:schemeClr val="tx1"/>
              </a:solidFill>
              <a:latin typeface="Calibri" pitchFamily="34" charset="0"/>
            </a:endParaRPr>
          </a:p>
        </p:txBody>
      </p:sp>
      <p:pic>
        <p:nvPicPr>
          <p:cNvPr id="90118" name="Picture 1" descr="C:\Users\kirsty\AppData\Local\Microsoft\Windows\Temporary Internet Files\Content.Outlook\DMF2BD7S\photo (2).jpg"/>
          <p:cNvPicPr>
            <a:picLocks noChangeAspect="1" noChangeArrowheads="1"/>
          </p:cNvPicPr>
          <p:nvPr/>
        </p:nvPicPr>
        <p:blipFill>
          <a:blip r:embed="rId4" cstate="print"/>
          <a:srcRect/>
          <a:stretch>
            <a:fillRect/>
          </a:stretch>
        </p:blipFill>
        <p:spPr bwMode="auto">
          <a:xfrm>
            <a:off x="285750" y="2500313"/>
            <a:ext cx="1928813" cy="1357312"/>
          </a:xfrm>
          <a:prstGeom prst="rect">
            <a:avLst/>
          </a:prstGeom>
          <a:noFill/>
          <a:ln w="9525">
            <a:noFill/>
            <a:miter lim="800000"/>
            <a:headEnd/>
            <a:tailEnd/>
          </a:ln>
        </p:spPr>
      </p:pic>
      <p:pic>
        <p:nvPicPr>
          <p:cNvPr id="90119" name="Picture 2" descr="C:\Users\kirsty\AppData\Local\Microsoft\Windows\Temporary Internet Files\Content.Outlook\DMF2BD7S\photo (3).jpg"/>
          <p:cNvPicPr>
            <a:picLocks noChangeAspect="1" noChangeArrowheads="1"/>
          </p:cNvPicPr>
          <p:nvPr/>
        </p:nvPicPr>
        <p:blipFill>
          <a:blip r:embed="rId5" cstate="print"/>
          <a:srcRect/>
          <a:stretch>
            <a:fillRect/>
          </a:stretch>
        </p:blipFill>
        <p:spPr bwMode="auto">
          <a:xfrm>
            <a:off x="285750" y="4071938"/>
            <a:ext cx="1968500" cy="1785937"/>
          </a:xfrm>
          <a:prstGeom prst="rect">
            <a:avLst/>
          </a:prstGeom>
          <a:noFill/>
          <a:ln w="9525">
            <a:noFill/>
            <a:miter lim="800000"/>
            <a:headEnd/>
            <a:tailEnd/>
          </a:ln>
        </p:spPr>
      </p:pic>
      <p:sp>
        <p:nvSpPr>
          <p:cNvPr id="9" name="Text Box 10"/>
          <p:cNvSpPr txBox="1">
            <a:spLocks noChangeArrowheads="1"/>
          </p:cNvSpPr>
          <p:nvPr/>
        </p:nvSpPr>
        <p:spPr bwMode="auto">
          <a:xfrm>
            <a:off x="3175" y="6021388"/>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some claim to have reserves of additional elements</a:t>
            </a:r>
          </a:p>
          <a:p>
            <a:pPr marL="279400"/>
            <a:r>
              <a:rPr lang="en-US" sz="2400" b="1">
                <a:latin typeface="Calibri" pitchFamily="34" charset="0"/>
              </a:rPr>
              <a:t>   as they worry about running out » </a:t>
            </a:r>
          </a:p>
        </p:txBody>
      </p:sp>
      <p:pic>
        <p:nvPicPr>
          <p:cNvPr id="10" name="Picture 19"/>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ChangeArrowheads="1"/>
          </p:cNvSpPr>
          <p:nvPr/>
        </p:nvSpPr>
        <p:spPr bwMode="auto">
          <a:xfrm>
            <a:off x="0" y="2357438"/>
            <a:ext cx="7812088" cy="1928812"/>
          </a:xfrm>
          <a:prstGeom prst="rect">
            <a:avLst/>
          </a:prstGeom>
          <a:solidFill>
            <a:srgbClr val="FFFF00"/>
          </a:solidFill>
          <a:ln w="9525">
            <a:noFill/>
            <a:miter lim="800000"/>
            <a:headEnd/>
            <a:tailEnd/>
          </a:ln>
        </p:spPr>
        <p:txBody>
          <a:bodyPr wrap="none" anchor="ctr"/>
          <a:lstStyle/>
          <a:p>
            <a:endParaRPr lang="en-US"/>
          </a:p>
        </p:txBody>
      </p:sp>
      <p:sp>
        <p:nvSpPr>
          <p:cNvPr id="52228" name="Rectangle 4"/>
          <p:cNvSpPr>
            <a:spLocks noChangeArrowheads="1"/>
          </p:cNvSpPr>
          <p:nvPr/>
        </p:nvSpPr>
        <p:spPr bwMode="auto">
          <a:xfrm>
            <a:off x="142875" y="2500313"/>
            <a:ext cx="7542213" cy="1657350"/>
          </a:xfrm>
          <a:prstGeom prst="rect">
            <a:avLst/>
          </a:prstGeom>
          <a:noFill/>
          <a:ln w="9525">
            <a:noFill/>
            <a:miter lim="800000"/>
            <a:headEnd/>
            <a:tailEnd/>
          </a:ln>
        </p:spPr>
        <p:txBody>
          <a:bodyPr lIns="104498" tIns="52249" rIns="104498" bIns="52249"/>
          <a:lstStyle/>
          <a:p>
            <a:pPr>
              <a:spcBef>
                <a:spcPct val="100000"/>
              </a:spcBef>
            </a:pPr>
            <a:r>
              <a:rPr lang="en-GB" sz="4800">
                <a:latin typeface="Calibri" pitchFamily="34" charset="0"/>
              </a:rPr>
              <a:t>Benefits of HRT vs.</a:t>
            </a:r>
            <a:r>
              <a:rPr lang="en-GB" sz="5400">
                <a:latin typeface="Calibri" pitchFamily="34" charset="0"/>
              </a:rPr>
              <a:t> </a:t>
            </a:r>
            <a:r>
              <a:rPr lang="en-GB" sz="4800">
                <a:latin typeface="Calibri" pitchFamily="34" charset="0"/>
              </a:rPr>
              <a:t>Manufactured Cigarettes</a:t>
            </a:r>
          </a:p>
        </p:txBody>
      </p:sp>
      <p:sp>
        <p:nvSpPr>
          <p:cNvPr id="6" name="Rectangle 2"/>
          <p:cNvSpPr>
            <a:spLocks noChangeArrowheads="1"/>
          </p:cNvSpPr>
          <p:nvPr/>
        </p:nvSpPr>
        <p:spPr bwMode="auto">
          <a:xfrm>
            <a:off x="7286625" y="2357438"/>
            <a:ext cx="642938" cy="1928812"/>
          </a:xfrm>
          <a:prstGeom prst="rect">
            <a:avLst/>
          </a:prstGeom>
          <a:solidFill>
            <a:schemeClr val="bg1">
              <a:lumMod val="65000"/>
            </a:schemeClr>
          </a:solidFill>
          <a:ln w="9525" algn="ctr">
            <a:noFill/>
            <a:round/>
            <a:headEnd/>
            <a:tailEnd/>
          </a:ln>
        </p:spPr>
        <p:txBody>
          <a:bodyPr anchor="ctr"/>
          <a:lstStyle/>
          <a:p>
            <a:pPr>
              <a:defRPr/>
            </a:pPr>
            <a:endParaRPr lang="en-GB"/>
          </a:p>
        </p:txBody>
      </p:sp>
      <p:sp>
        <p:nvSpPr>
          <p:cNvPr id="92164" name="Rectangle 2"/>
          <p:cNvSpPr>
            <a:spLocks noChangeArrowheads="1"/>
          </p:cNvSpPr>
          <p:nvPr/>
        </p:nvSpPr>
        <p:spPr bwMode="auto">
          <a:xfrm>
            <a:off x="7929563" y="2357438"/>
            <a:ext cx="642937" cy="1928812"/>
          </a:xfrm>
          <a:prstGeom prst="rect">
            <a:avLst/>
          </a:prstGeom>
          <a:solidFill>
            <a:schemeClr val="tx1"/>
          </a:solidFill>
          <a:ln w="9525" algn="ctr">
            <a:noFill/>
            <a:round/>
            <a:headEnd/>
            <a:tailEnd/>
          </a:ln>
        </p:spPr>
        <p:txBody>
          <a:bodyPr anchor="ct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2227"/>
                                        </p:tgtEl>
                                        <p:attrNameLst>
                                          <p:attrName>style.visibility</p:attrName>
                                        </p:attrNameLst>
                                      </p:cBhvr>
                                      <p:to>
                                        <p:strVal val="visible"/>
                                      </p:to>
                                    </p:set>
                                    <p:animEffect transition="in" filter="wipe(left)">
                                      <p:cBhvr>
                                        <p:cTn id="7" dur="500"/>
                                        <p:tgtEl>
                                          <p:spTgt spid="5222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2228"/>
                                        </p:tgtEl>
                                        <p:attrNameLst>
                                          <p:attrName>style.visibility</p:attrName>
                                        </p:attrNameLst>
                                      </p:cBhvr>
                                      <p:to>
                                        <p:strVal val="visible"/>
                                      </p:to>
                                    </p:set>
                                    <p:animEffect transition="in" filter="wipe(left)">
                                      <p:cBhvr>
                                        <p:cTn id="11" dur="500"/>
                                        <p:tgtEl>
                                          <p:spTgt spid="52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animBg="1" autoUpdateAnimBg="0"/>
      <p:bldP spid="52228" grpId="0"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Title 1"/>
          <p:cNvSpPr>
            <a:spLocks noGrp="1"/>
          </p:cNvSpPr>
          <p:nvPr>
            <p:ph type="title"/>
          </p:nvPr>
        </p:nvSpPr>
        <p:spPr>
          <a:xfrm>
            <a:off x="303213" y="215900"/>
            <a:ext cx="8589962" cy="1077913"/>
          </a:xfrm>
        </p:spPr>
        <p:txBody>
          <a:bodyPr/>
          <a:lstStyle/>
          <a:p>
            <a:pPr eaLnBrk="1" hangingPunct="1"/>
            <a:r>
              <a:rPr lang="en-GB" smtClean="0"/>
              <a:t>Cost is cited as the initial, main advantage of smoking rolling tobacco</a:t>
            </a:r>
          </a:p>
        </p:txBody>
      </p:sp>
      <p:sp>
        <p:nvSpPr>
          <p:cNvPr id="94210" name="Content Placeholder 2"/>
          <p:cNvSpPr>
            <a:spLocks noGrp="1"/>
          </p:cNvSpPr>
          <p:nvPr>
            <p:ph idx="1"/>
          </p:nvPr>
        </p:nvSpPr>
        <p:spPr/>
        <p:txBody>
          <a:bodyPr/>
          <a:lstStyle/>
          <a:p>
            <a:pPr eaLnBrk="1" hangingPunct="1"/>
            <a:r>
              <a:rPr lang="en-GB" sz="2000" smtClean="0"/>
              <a:t>Significantly cheaper vs. manufactured cigarettes</a:t>
            </a:r>
          </a:p>
          <a:p>
            <a:pPr lvl="1" eaLnBrk="1" hangingPunct="1"/>
            <a:r>
              <a:rPr lang="en-GB" sz="1800" smtClean="0"/>
              <a:t>particularly as many buy HRT illicitly e.g. £6/6.50 for a 50g pack of Golden Virginia vs. £12 in shops</a:t>
            </a:r>
          </a:p>
          <a:p>
            <a:pPr eaLnBrk="1" hangingPunct="1"/>
            <a:r>
              <a:rPr lang="en-GB" sz="2000" smtClean="0"/>
              <a:t>Delivers to a real need in current economic climate</a:t>
            </a:r>
          </a:p>
          <a:p>
            <a:pPr eaLnBrk="1" hangingPunct="1"/>
            <a:r>
              <a:rPr lang="en-GB" sz="2000" smtClean="0"/>
              <a:t>It is also more cost effective for the following reasons:</a:t>
            </a:r>
          </a:p>
          <a:p>
            <a:pPr lvl="1" eaLnBrk="1" hangingPunct="1"/>
            <a:r>
              <a:rPr lang="en-GB" sz="1800" smtClean="0"/>
              <a:t>many smoking less cigarettes as need to roll</a:t>
            </a:r>
          </a:p>
          <a:p>
            <a:pPr lvl="1" eaLnBrk="1" hangingPunct="1"/>
            <a:r>
              <a:rPr lang="en-GB" sz="1800" smtClean="0"/>
              <a:t>able to adjust size of cigarette so if running low you can ration the amount of tobacco you use</a:t>
            </a:r>
          </a:p>
          <a:p>
            <a:pPr lvl="1" eaLnBrk="1" hangingPunct="1"/>
            <a:r>
              <a:rPr lang="en-GB" sz="1800" smtClean="0"/>
              <a:t>roll-ups burn out when not smoked so not wasting tobacco</a:t>
            </a:r>
          </a:p>
          <a:p>
            <a:pPr lvl="1" eaLnBrk="1" hangingPunct="1"/>
            <a:r>
              <a:rPr lang="en-GB" sz="1800" smtClean="0"/>
              <a:t>less likely to be asked for a fag if smoking roll-ups by straights users/social smokers so your tobacco really is just your tobacco</a:t>
            </a:r>
          </a:p>
          <a:p>
            <a:pPr lvl="1" eaLnBrk="1" hangingPunct="1"/>
            <a:r>
              <a:rPr lang="en-GB" sz="1800" smtClean="0"/>
              <a:t>tobacco is more resilient vs. cigarettes (when carrying in pocket) – doesn’t get crushed</a:t>
            </a:r>
          </a:p>
        </p:txBody>
      </p:sp>
      <p:sp>
        <p:nvSpPr>
          <p:cNvPr id="4" name="Text Box 10"/>
          <p:cNvSpPr txBox="1">
            <a:spLocks noChangeArrowheads="1"/>
          </p:cNvSpPr>
          <p:nvPr/>
        </p:nvSpPr>
        <p:spPr bwMode="auto">
          <a:xfrm>
            <a:off x="3175" y="6021388"/>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however, cost is not the singular and most important</a:t>
            </a:r>
          </a:p>
          <a:p>
            <a:pPr marL="279400"/>
            <a:r>
              <a:rPr lang="en-US" sz="2400" b="1">
                <a:latin typeface="Calibri" pitchFamily="34" charset="0"/>
              </a:rPr>
              <a:t>   benefit – only minority would switch to manufactured » </a:t>
            </a:r>
          </a:p>
        </p:txBody>
      </p:sp>
      <p:pic>
        <p:nvPicPr>
          <p:cNvPr id="5"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7" name="Picture 4" descr="http://timesonline.typepad.com/photos/uncategorized/2008/04/18/nose.jpg"/>
          <p:cNvPicPr>
            <a:picLocks noChangeAspect="1" noChangeArrowheads="1"/>
          </p:cNvPicPr>
          <p:nvPr/>
        </p:nvPicPr>
        <p:blipFill>
          <a:blip r:embed="rId3" cstate="print"/>
          <a:srcRect/>
          <a:stretch>
            <a:fillRect/>
          </a:stretch>
        </p:blipFill>
        <p:spPr bwMode="auto">
          <a:xfrm>
            <a:off x="857250" y="3786188"/>
            <a:ext cx="3786188" cy="2071687"/>
          </a:xfrm>
          <a:prstGeom prst="rect">
            <a:avLst/>
          </a:prstGeom>
          <a:noFill/>
          <a:ln w="9525">
            <a:noFill/>
            <a:miter lim="800000"/>
            <a:headEnd/>
            <a:tailEnd/>
          </a:ln>
        </p:spPr>
      </p:pic>
      <p:pic>
        <p:nvPicPr>
          <p:cNvPr id="96258" name="Picture 8" descr="http://optimisticthinking.files.wordpress.com/2009/03/healthy-living-woman1.jpg"/>
          <p:cNvPicPr>
            <a:picLocks noChangeAspect="1" noChangeArrowheads="1"/>
          </p:cNvPicPr>
          <p:nvPr/>
        </p:nvPicPr>
        <p:blipFill>
          <a:blip r:embed="rId4" cstate="print"/>
          <a:srcRect/>
          <a:stretch>
            <a:fillRect/>
          </a:stretch>
        </p:blipFill>
        <p:spPr bwMode="auto">
          <a:xfrm>
            <a:off x="4643438" y="1571625"/>
            <a:ext cx="3714750" cy="2143125"/>
          </a:xfrm>
          <a:prstGeom prst="rect">
            <a:avLst/>
          </a:prstGeom>
          <a:noFill/>
          <a:ln w="9525">
            <a:noFill/>
            <a:miter lim="800000"/>
            <a:headEnd/>
            <a:tailEnd/>
          </a:ln>
        </p:spPr>
      </p:pic>
      <p:pic>
        <p:nvPicPr>
          <p:cNvPr id="96259" name="Picture 10" descr="http://www.maplin.co.uk/images/Full/tb53.jpg"/>
          <p:cNvPicPr>
            <a:picLocks noGrp="1" noChangeAspect="1" noChangeArrowheads="1"/>
          </p:cNvPicPr>
          <p:nvPr>
            <p:ph idx="1"/>
          </p:nvPr>
        </p:nvPicPr>
        <p:blipFill>
          <a:blip r:embed="rId5" cstate="print"/>
          <a:srcRect/>
          <a:stretch>
            <a:fillRect/>
          </a:stretch>
        </p:blipFill>
        <p:spPr>
          <a:xfrm>
            <a:off x="4643438" y="3786188"/>
            <a:ext cx="3714750" cy="2071687"/>
          </a:xfrm>
        </p:spPr>
      </p:pic>
      <p:pic>
        <p:nvPicPr>
          <p:cNvPr id="96260" name="Picture 2" descr="Stock Photo titled: Lips Teeth And Tongue - A Healthy Smile, USE OF THIS IMAGE WITHOUT PERMISSION IS PROHIBITED"/>
          <p:cNvPicPr>
            <a:picLocks noChangeAspect="1" noChangeArrowheads="1"/>
          </p:cNvPicPr>
          <p:nvPr/>
        </p:nvPicPr>
        <p:blipFill>
          <a:blip r:embed="rId6" cstate="print"/>
          <a:srcRect/>
          <a:stretch>
            <a:fillRect/>
          </a:stretch>
        </p:blipFill>
        <p:spPr bwMode="auto">
          <a:xfrm>
            <a:off x="857250" y="1571625"/>
            <a:ext cx="3714750" cy="2214563"/>
          </a:xfrm>
          <a:prstGeom prst="rect">
            <a:avLst/>
          </a:prstGeom>
          <a:noFill/>
          <a:ln w="9525">
            <a:noFill/>
            <a:miter lim="800000"/>
            <a:headEnd/>
            <a:tailEnd/>
          </a:ln>
        </p:spPr>
      </p:pic>
      <p:graphicFrame>
        <p:nvGraphicFramePr>
          <p:cNvPr id="16" name="Content Placeholder 3"/>
          <p:cNvGraphicFramePr>
            <a:graphicFrameLocks/>
          </p:cNvGraphicFramePr>
          <p:nvPr/>
        </p:nvGraphicFramePr>
        <p:xfrm>
          <a:off x="268318" y="1474806"/>
          <a:ext cx="8589962" cy="452596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96262" name="Title 1"/>
          <p:cNvSpPr>
            <a:spLocks noGrp="1"/>
          </p:cNvSpPr>
          <p:nvPr>
            <p:ph type="title"/>
          </p:nvPr>
        </p:nvSpPr>
        <p:spPr>
          <a:xfrm>
            <a:off x="303213" y="215900"/>
            <a:ext cx="8589962" cy="1077913"/>
          </a:xfrm>
        </p:spPr>
        <p:txBody>
          <a:bodyPr/>
          <a:lstStyle/>
          <a:p>
            <a:pPr eaLnBrk="1" hangingPunct="1"/>
            <a:r>
              <a:rPr lang="en-GB" smtClean="0"/>
              <a:t>4 additional benefits are cited; taste is the key benefit</a:t>
            </a:r>
          </a:p>
        </p:txBody>
      </p:sp>
      <p:sp>
        <p:nvSpPr>
          <p:cNvPr id="9" name="Rounded Rectangle 8"/>
          <p:cNvSpPr/>
          <p:nvPr/>
        </p:nvSpPr>
        <p:spPr>
          <a:xfrm rot="16200000">
            <a:off x="-750094" y="3510757"/>
            <a:ext cx="2714625" cy="500062"/>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b="1" dirty="0">
                <a:solidFill>
                  <a:schemeClr val="tx1"/>
                </a:solidFill>
                <a:latin typeface="Calibri" pitchFamily="34" charset="0"/>
              </a:rPr>
              <a:t>PRACTICAL BENEFITS</a:t>
            </a:r>
          </a:p>
        </p:txBody>
      </p:sp>
      <p:sp>
        <p:nvSpPr>
          <p:cNvPr id="10" name="Rounded Rectangle 9"/>
          <p:cNvSpPr/>
          <p:nvPr/>
        </p:nvSpPr>
        <p:spPr>
          <a:xfrm rot="5400000">
            <a:off x="7250906" y="3582195"/>
            <a:ext cx="2714625" cy="500062"/>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b="1" dirty="0">
                <a:solidFill>
                  <a:schemeClr val="tx1"/>
                </a:solidFill>
                <a:latin typeface="Calibri" pitchFamily="34" charset="0"/>
              </a:rPr>
              <a:t>EMOTIONAL  BENEFITS</a:t>
            </a:r>
          </a:p>
        </p:txBody>
      </p:sp>
      <p:sp>
        <p:nvSpPr>
          <p:cNvPr id="17" name="Text Box 10"/>
          <p:cNvSpPr txBox="1">
            <a:spLocks noChangeArrowheads="1"/>
          </p:cNvSpPr>
          <p:nvPr/>
        </p:nvSpPr>
        <p:spPr bwMode="auto">
          <a:xfrm>
            <a:off x="3175" y="6021388"/>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on reflection, the ritual of rolling is also an emotional </a:t>
            </a:r>
          </a:p>
          <a:p>
            <a:pPr marL="279400"/>
            <a:r>
              <a:rPr lang="en-US" sz="2400" b="1">
                <a:latin typeface="Calibri" pitchFamily="34" charset="0"/>
              </a:rPr>
              <a:t>   benefit for some » </a:t>
            </a:r>
          </a:p>
        </p:txBody>
      </p:sp>
      <p:pic>
        <p:nvPicPr>
          <p:cNvPr id="18" name="Picture 19"/>
          <p:cNvPicPr>
            <a:picLocks noChangeAspect="1" noChangeArrowheads="1"/>
          </p:cNvPicPr>
          <p:nvPr/>
        </p:nvPicPr>
        <p:blipFill>
          <a:blip r:embed="rId12"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500"/>
                                        <p:tgtEl>
                                          <p:spTgt spid="17"/>
                                        </p:tgtEl>
                                      </p:cBhvr>
                                    </p:animEffect>
                                  </p:childTnLst>
                                </p:cTn>
                              </p:par>
                            </p:childTnLst>
                          </p:cTn>
                        </p:par>
                        <p:par>
                          <p:cTn id="12" fill="hold">
                            <p:stCondLst>
                              <p:cond delay="500"/>
                            </p:stCondLst>
                            <p:childTnLst>
                              <p:par>
                                <p:cTn id="13" presetID="22" presetClass="entr" presetSubtype="8"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6" grpId="0">
        <p:bldAsOne/>
      </p:bldGraphic>
      <p:bldP spid="1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214313" y="3000375"/>
            <a:ext cx="8572500" cy="0"/>
          </a:xfrm>
          <a:prstGeom prst="line">
            <a:avLst/>
          </a:prstGeom>
        </p:spPr>
        <p:style>
          <a:lnRef idx="1">
            <a:schemeClr val="dk1"/>
          </a:lnRef>
          <a:fillRef idx="0">
            <a:schemeClr val="dk1"/>
          </a:fillRef>
          <a:effectRef idx="0">
            <a:schemeClr val="dk1"/>
          </a:effectRef>
          <a:fontRef idx="minor">
            <a:schemeClr val="tx1"/>
          </a:fontRef>
        </p:style>
      </p:cxnSp>
      <p:cxnSp>
        <p:nvCxnSpPr>
          <p:cNvPr id="6" name="Straight Connector 5"/>
          <p:cNvCxnSpPr/>
          <p:nvPr/>
        </p:nvCxnSpPr>
        <p:spPr>
          <a:xfrm rot="16200000" flipH="1">
            <a:off x="2000250" y="3000375"/>
            <a:ext cx="5214938" cy="71438"/>
          </a:xfrm>
          <a:prstGeom prst="line">
            <a:avLst/>
          </a:prstGeom>
        </p:spPr>
        <p:style>
          <a:lnRef idx="1">
            <a:schemeClr val="dk1"/>
          </a:lnRef>
          <a:fillRef idx="0">
            <a:schemeClr val="dk1"/>
          </a:fillRef>
          <a:effectRef idx="0">
            <a:schemeClr val="dk1"/>
          </a:effectRef>
          <a:fontRef idx="minor">
            <a:schemeClr val="tx1"/>
          </a:fontRef>
        </p:style>
      </p:cxnSp>
      <p:graphicFrame>
        <p:nvGraphicFramePr>
          <p:cNvPr id="4" name="Content Placeholder 3"/>
          <p:cNvGraphicFramePr>
            <a:graphicFrameLocks/>
          </p:cNvGraphicFramePr>
          <p:nvPr/>
        </p:nvGraphicFramePr>
        <p:xfrm>
          <a:off x="268318" y="760408"/>
          <a:ext cx="8589962" cy="4525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Oval Callout 6"/>
          <p:cNvSpPr/>
          <p:nvPr/>
        </p:nvSpPr>
        <p:spPr>
          <a:xfrm>
            <a:off x="1857375" y="4500563"/>
            <a:ext cx="2571750" cy="1428750"/>
          </a:xfrm>
          <a:prstGeom prst="wedgeEllipseCallout">
            <a:avLst>
              <a:gd name="adj1" fmla="val 28589"/>
              <a:gd name="adj2" fmla="val -51079"/>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i="1" dirty="0">
                <a:solidFill>
                  <a:schemeClr val="tx1"/>
                </a:solidFill>
                <a:latin typeface="Calibri" pitchFamily="34" charset="0"/>
              </a:rPr>
              <a:t>They </a:t>
            </a:r>
            <a:r>
              <a:rPr lang="en-GB" b="1" i="1" dirty="0">
                <a:solidFill>
                  <a:schemeClr val="tx1"/>
                </a:solidFill>
                <a:latin typeface="Calibri" pitchFamily="34" charset="0"/>
              </a:rPr>
              <a:t>smell sweeter </a:t>
            </a:r>
            <a:r>
              <a:rPr lang="en-GB" i="1" dirty="0">
                <a:solidFill>
                  <a:schemeClr val="tx1"/>
                </a:solidFill>
                <a:latin typeface="Calibri" pitchFamily="34" charset="0"/>
              </a:rPr>
              <a:t>and the </a:t>
            </a:r>
            <a:r>
              <a:rPr lang="en-GB" b="1" i="1" dirty="0">
                <a:solidFill>
                  <a:schemeClr val="tx1"/>
                </a:solidFill>
                <a:latin typeface="Calibri" pitchFamily="34" charset="0"/>
              </a:rPr>
              <a:t>smoke doesn’t linger </a:t>
            </a:r>
            <a:r>
              <a:rPr lang="en-GB" i="1" dirty="0">
                <a:solidFill>
                  <a:schemeClr val="tx1"/>
                </a:solidFill>
                <a:latin typeface="Calibri" pitchFamily="34" charset="0"/>
              </a:rPr>
              <a:t>in the same way – fresh </a:t>
            </a:r>
            <a:r>
              <a:rPr lang="en-GB" i="1" dirty="0" err="1">
                <a:solidFill>
                  <a:schemeClr val="tx1"/>
                </a:solidFill>
                <a:latin typeface="Calibri" pitchFamily="34" charset="0"/>
              </a:rPr>
              <a:t>baccy</a:t>
            </a:r>
            <a:r>
              <a:rPr lang="en-GB" i="1" dirty="0">
                <a:solidFill>
                  <a:schemeClr val="tx1"/>
                </a:solidFill>
                <a:latin typeface="Calibri" pitchFamily="34" charset="0"/>
              </a:rPr>
              <a:t> smells nicer</a:t>
            </a:r>
          </a:p>
        </p:txBody>
      </p:sp>
      <p:sp>
        <p:nvSpPr>
          <p:cNvPr id="8" name="Oval Callout 7"/>
          <p:cNvSpPr/>
          <p:nvPr/>
        </p:nvSpPr>
        <p:spPr>
          <a:xfrm>
            <a:off x="785813" y="357188"/>
            <a:ext cx="3357562" cy="1285875"/>
          </a:xfrm>
          <a:prstGeom prst="wedgeEllipseCallout">
            <a:avLst>
              <a:gd name="adj1" fmla="val 41200"/>
              <a:gd name="adj2" fmla="val 43735"/>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i="1" dirty="0">
                <a:solidFill>
                  <a:schemeClr val="tx1"/>
                </a:solidFill>
                <a:latin typeface="Calibri" pitchFamily="34" charset="0"/>
              </a:rPr>
              <a:t>It’s a </a:t>
            </a:r>
            <a:r>
              <a:rPr lang="en-GB" b="1" i="1" dirty="0">
                <a:solidFill>
                  <a:schemeClr val="tx1"/>
                </a:solidFill>
                <a:latin typeface="Calibri" pitchFamily="34" charset="0"/>
              </a:rPr>
              <a:t>cleaner and smoother </a:t>
            </a:r>
            <a:r>
              <a:rPr lang="en-GB" i="1" dirty="0">
                <a:solidFill>
                  <a:schemeClr val="tx1"/>
                </a:solidFill>
                <a:latin typeface="Calibri" pitchFamily="34" charset="0"/>
              </a:rPr>
              <a:t>smoke than cigarettes  - cigarettes are stronger and give you a bigger hit</a:t>
            </a:r>
          </a:p>
        </p:txBody>
      </p:sp>
      <p:sp>
        <p:nvSpPr>
          <p:cNvPr id="9" name="Oval Callout 8"/>
          <p:cNvSpPr/>
          <p:nvPr/>
        </p:nvSpPr>
        <p:spPr>
          <a:xfrm>
            <a:off x="5000625" y="214313"/>
            <a:ext cx="3357563" cy="1285875"/>
          </a:xfrm>
          <a:prstGeom prst="wedgeEllipseCallou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i="1" dirty="0">
                <a:solidFill>
                  <a:schemeClr val="tx1"/>
                </a:solidFill>
                <a:latin typeface="Calibri" pitchFamily="34" charset="0"/>
              </a:rPr>
              <a:t>It’s </a:t>
            </a:r>
            <a:r>
              <a:rPr lang="en-GB" b="1" i="1" dirty="0">
                <a:solidFill>
                  <a:schemeClr val="tx1"/>
                </a:solidFill>
                <a:latin typeface="Calibri" pitchFamily="34" charset="0"/>
              </a:rPr>
              <a:t>purer</a:t>
            </a:r>
            <a:r>
              <a:rPr lang="en-GB" i="1" dirty="0">
                <a:solidFill>
                  <a:schemeClr val="tx1"/>
                </a:solidFill>
                <a:latin typeface="Calibri" pitchFamily="34" charset="0"/>
              </a:rPr>
              <a:t> than cigarettes – cigarettes have got sulphur and twigs and stuff in – </a:t>
            </a:r>
            <a:r>
              <a:rPr lang="en-GB" b="1" i="1" dirty="0">
                <a:solidFill>
                  <a:schemeClr val="tx1"/>
                </a:solidFill>
                <a:latin typeface="Calibri" pitchFamily="34" charset="0"/>
              </a:rPr>
              <a:t>roll-ups just burn out </a:t>
            </a:r>
            <a:r>
              <a:rPr lang="en-GB" i="1" dirty="0">
                <a:solidFill>
                  <a:schemeClr val="tx1"/>
                </a:solidFill>
                <a:latin typeface="Calibri" pitchFamily="34" charset="0"/>
              </a:rPr>
              <a:t>unlike cigarettes</a:t>
            </a:r>
          </a:p>
        </p:txBody>
      </p:sp>
      <p:sp>
        <p:nvSpPr>
          <p:cNvPr id="10" name="Oval Callout 9"/>
          <p:cNvSpPr/>
          <p:nvPr/>
        </p:nvSpPr>
        <p:spPr>
          <a:xfrm>
            <a:off x="5143500" y="3929063"/>
            <a:ext cx="3786188" cy="2000250"/>
          </a:xfrm>
          <a:prstGeom prst="wedgeEllipseCallout">
            <a:avLst>
              <a:gd name="adj1" fmla="val -41151"/>
              <a:gd name="adj2" fmla="val -4323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i="1" dirty="0">
                <a:solidFill>
                  <a:schemeClr val="tx1"/>
                </a:solidFill>
                <a:latin typeface="Calibri" pitchFamily="34" charset="0"/>
              </a:rPr>
              <a:t>I like the fact that I’m in control of the amount of tobacco I smoke.... In the morning I roll an </a:t>
            </a:r>
            <a:r>
              <a:rPr lang="en-GB" b="1" i="1" dirty="0">
                <a:solidFill>
                  <a:schemeClr val="tx1"/>
                </a:solidFill>
                <a:latin typeface="Calibri" pitchFamily="34" charset="0"/>
              </a:rPr>
              <a:t>extra big one </a:t>
            </a:r>
            <a:r>
              <a:rPr lang="en-GB" i="1" dirty="0">
                <a:solidFill>
                  <a:schemeClr val="tx1"/>
                </a:solidFill>
                <a:latin typeface="Calibri" pitchFamily="34" charset="0"/>
              </a:rPr>
              <a:t>because that’s when I need to wake up, but sometimes if I’m not feeling well and I have sore throat, I’ll roll a </a:t>
            </a:r>
            <a:r>
              <a:rPr lang="en-GB" b="1" i="1" dirty="0">
                <a:solidFill>
                  <a:schemeClr val="tx1"/>
                </a:solidFill>
                <a:latin typeface="Calibri" pitchFamily="34" charset="0"/>
              </a:rPr>
              <a:t>smaller one</a:t>
            </a:r>
          </a:p>
        </p:txBody>
      </p:sp>
      <p:sp>
        <p:nvSpPr>
          <p:cNvPr id="11" name="Oval Callout 10"/>
          <p:cNvSpPr/>
          <p:nvPr/>
        </p:nvSpPr>
        <p:spPr>
          <a:xfrm>
            <a:off x="6357938" y="1500188"/>
            <a:ext cx="2786062" cy="1428750"/>
          </a:xfrm>
          <a:prstGeom prst="wedgeEllipseCallout">
            <a:avLst>
              <a:gd name="adj1" fmla="val -43276"/>
              <a:gd name="adj2" fmla="val 42154"/>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i="1" dirty="0">
                <a:solidFill>
                  <a:schemeClr val="tx1"/>
                </a:solidFill>
                <a:latin typeface="Calibri" pitchFamily="34" charset="0"/>
              </a:rPr>
              <a:t>There’s </a:t>
            </a:r>
            <a:r>
              <a:rPr lang="en-GB" b="1" i="1" dirty="0">
                <a:solidFill>
                  <a:schemeClr val="tx1"/>
                </a:solidFill>
                <a:latin typeface="Calibri" pitchFamily="34" charset="0"/>
              </a:rPr>
              <a:t>no chemicals </a:t>
            </a:r>
            <a:r>
              <a:rPr lang="en-GB" i="1" dirty="0">
                <a:solidFill>
                  <a:schemeClr val="tx1"/>
                </a:solidFill>
                <a:latin typeface="Calibri" pitchFamily="34" charset="0"/>
              </a:rPr>
              <a:t>in it– you don’t get a bad chest smoking tobacco</a:t>
            </a:r>
          </a:p>
        </p:txBody>
      </p:sp>
      <p:sp>
        <p:nvSpPr>
          <p:cNvPr id="12" name="Oval Callout 11"/>
          <p:cNvSpPr/>
          <p:nvPr/>
        </p:nvSpPr>
        <p:spPr>
          <a:xfrm>
            <a:off x="857250" y="3214688"/>
            <a:ext cx="2500313" cy="1285875"/>
          </a:xfrm>
          <a:prstGeom prst="wedgeEllipseCallout">
            <a:avLst>
              <a:gd name="adj1" fmla="val 42713"/>
              <a:gd name="adj2" fmla="val -43178"/>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i="1" dirty="0">
                <a:solidFill>
                  <a:schemeClr val="tx1"/>
                </a:solidFill>
                <a:latin typeface="Calibri" pitchFamily="34" charset="0"/>
              </a:rPr>
              <a:t>My partner is not so worried that I smoke </a:t>
            </a:r>
            <a:r>
              <a:rPr lang="en-GB" i="1" dirty="0" err="1">
                <a:solidFill>
                  <a:schemeClr val="tx1"/>
                </a:solidFill>
                <a:latin typeface="Calibri" pitchFamily="34" charset="0"/>
              </a:rPr>
              <a:t>baccy</a:t>
            </a:r>
            <a:r>
              <a:rPr lang="en-GB" i="1" dirty="0">
                <a:solidFill>
                  <a:schemeClr val="tx1"/>
                </a:solidFill>
                <a:latin typeface="Calibri" pitchFamily="34" charset="0"/>
              </a:rPr>
              <a:t> as it </a:t>
            </a:r>
            <a:r>
              <a:rPr lang="en-GB" b="1" i="1" dirty="0">
                <a:solidFill>
                  <a:schemeClr val="tx1"/>
                </a:solidFill>
                <a:latin typeface="Calibri" pitchFamily="34" charset="0"/>
              </a:rPr>
              <a:t>doesn’t smell like cigarettes </a:t>
            </a:r>
          </a:p>
        </p:txBody>
      </p:sp>
      <p:sp>
        <p:nvSpPr>
          <p:cNvPr id="14" name="Oval Callout 13"/>
          <p:cNvSpPr/>
          <p:nvPr/>
        </p:nvSpPr>
        <p:spPr>
          <a:xfrm>
            <a:off x="142875" y="1714500"/>
            <a:ext cx="2928938" cy="1285875"/>
          </a:xfrm>
          <a:prstGeom prst="wedgeEllipseCallout">
            <a:avLst>
              <a:gd name="adj1" fmla="val 46873"/>
              <a:gd name="adj2" fmla="val 34846"/>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i="1" dirty="0">
                <a:solidFill>
                  <a:schemeClr val="tx1"/>
                </a:solidFill>
                <a:latin typeface="Calibri" pitchFamily="34" charset="0"/>
              </a:rPr>
              <a:t>It’s </a:t>
            </a:r>
            <a:r>
              <a:rPr lang="en-GB" b="1" i="1" dirty="0">
                <a:solidFill>
                  <a:schemeClr val="tx1"/>
                </a:solidFill>
                <a:latin typeface="Calibri" pitchFamily="34" charset="0"/>
              </a:rPr>
              <a:t>not as harsh </a:t>
            </a:r>
            <a:r>
              <a:rPr lang="en-GB" i="1" dirty="0">
                <a:solidFill>
                  <a:schemeClr val="tx1"/>
                </a:solidFill>
                <a:latin typeface="Calibri" pitchFamily="34" charset="0"/>
              </a:rPr>
              <a:t>smoking </a:t>
            </a:r>
            <a:r>
              <a:rPr lang="en-GB" i="1" dirty="0" err="1">
                <a:solidFill>
                  <a:schemeClr val="tx1"/>
                </a:solidFill>
                <a:latin typeface="Calibri" pitchFamily="34" charset="0"/>
              </a:rPr>
              <a:t>baccy</a:t>
            </a:r>
            <a:r>
              <a:rPr lang="en-GB" i="1" dirty="0">
                <a:solidFill>
                  <a:schemeClr val="tx1"/>
                </a:solidFill>
                <a:latin typeface="Calibri" pitchFamily="34" charset="0"/>
              </a:rPr>
              <a:t>, your throat doesn’t hurt afterwards</a:t>
            </a:r>
          </a:p>
        </p:txBody>
      </p:sp>
      <p:sp>
        <p:nvSpPr>
          <p:cNvPr id="15" name="Text Box 10"/>
          <p:cNvSpPr txBox="1">
            <a:spLocks noChangeArrowheads="1"/>
          </p:cNvSpPr>
          <p:nvPr/>
        </p:nvSpPr>
        <p:spPr bwMode="auto">
          <a:xfrm>
            <a:off x="3175" y="6021388"/>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natural and control benefits mean HRT smokers feel less</a:t>
            </a:r>
          </a:p>
          <a:p>
            <a:pPr marL="279400"/>
            <a:r>
              <a:rPr lang="en-US" sz="2400" b="1">
                <a:latin typeface="Calibri" pitchFamily="34" charset="0"/>
              </a:rPr>
              <a:t>   guilt – ‘</a:t>
            </a:r>
            <a:r>
              <a:rPr lang="en-US" sz="2400" b="1" i="1">
                <a:latin typeface="Calibri" pitchFamily="34" charset="0"/>
              </a:rPr>
              <a:t>It’s more natural and I’m smoking less tobacco’ </a:t>
            </a:r>
            <a:r>
              <a:rPr lang="en-US" sz="2400" b="1">
                <a:latin typeface="Calibri" pitchFamily="34" charset="0"/>
              </a:rPr>
              <a:t>» </a:t>
            </a:r>
          </a:p>
        </p:txBody>
      </p:sp>
      <p:pic>
        <p:nvPicPr>
          <p:cNvPr id="16" name="Picture 19"/>
          <p:cNvPicPr>
            <a:picLocks noChangeAspect="1" noChangeArrowheads="1"/>
          </p:cNvPicPr>
          <p:nvPr/>
        </p:nvPicPr>
        <p:blipFill>
          <a:blip r:embed="rId8"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
        <p:nvSpPr>
          <p:cNvPr id="17" name="Oval Callout 16"/>
          <p:cNvSpPr/>
          <p:nvPr/>
        </p:nvSpPr>
        <p:spPr>
          <a:xfrm>
            <a:off x="0" y="4724400"/>
            <a:ext cx="1857375" cy="1133475"/>
          </a:xfrm>
          <a:prstGeom prst="wedgeEllipseCallout">
            <a:avLst>
              <a:gd name="adj1" fmla="val 27816"/>
              <a:gd name="adj2" fmla="val -60956"/>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i="1" dirty="0">
                <a:solidFill>
                  <a:schemeClr val="tx1"/>
                </a:solidFill>
                <a:latin typeface="Calibri" pitchFamily="34" charset="0"/>
              </a:rPr>
              <a:t>You also get </a:t>
            </a:r>
            <a:r>
              <a:rPr lang="en-GB" b="1" i="1" dirty="0">
                <a:solidFill>
                  <a:schemeClr val="tx1"/>
                </a:solidFill>
                <a:latin typeface="Calibri" pitchFamily="34" charset="0"/>
              </a:rPr>
              <a:t>less ash </a:t>
            </a:r>
            <a:r>
              <a:rPr lang="en-GB" i="1" dirty="0">
                <a:solidFill>
                  <a:schemeClr val="tx1"/>
                </a:solidFill>
                <a:latin typeface="Calibri" pitchFamily="34" charset="0"/>
              </a:rPr>
              <a:t>when smoking </a:t>
            </a:r>
            <a:r>
              <a:rPr lang="en-GB" i="1" dirty="0" err="1">
                <a:solidFill>
                  <a:schemeClr val="tx1"/>
                </a:solidFill>
                <a:latin typeface="Calibri" pitchFamily="34" charset="0"/>
              </a:rPr>
              <a:t>rollies</a:t>
            </a:r>
            <a:endParaRPr lang="en-GB" i="1" dirty="0">
              <a:solidFill>
                <a:schemeClr val="tx1"/>
              </a:solidFill>
              <a:latin typeface="Calibri"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500"/>
                                        <p:tgtEl>
                                          <p:spTgt spid="15"/>
                                        </p:tgtEl>
                                      </p:cBhvr>
                                    </p:animEffect>
                                  </p:childTnLst>
                                </p:cTn>
                              </p:par>
                            </p:childTnLst>
                          </p:cTn>
                        </p:par>
                        <p:par>
                          <p:cTn id="12" fill="hold">
                            <p:stCondLst>
                              <p:cond delay="500"/>
                            </p:stCondLst>
                            <p:childTnLst>
                              <p:par>
                                <p:cTn id="13" presetID="22" presetClass="entr" presetSubtype="8"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1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3" name="Title 1"/>
          <p:cNvSpPr>
            <a:spLocks noGrp="1"/>
          </p:cNvSpPr>
          <p:nvPr>
            <p:ph type="title"/>
          </p:nvPr>
        </p:nvSpPr>
        <p:spPr/>
        <p:txBody>
          <a:bodyPr/>
          <a:lstStyle/>
          <a:p>
            <a:pPr eaLnBrk="1" hangingPunct="1"/>
            <a:r>
              <a:rPr lang="en-GB" smtClean="0"/>
              <a:t>Some pre-task excerpts to illustrate....</a:t>
            </a:r>
          </a:p>
        </p:txBody>
      </p:sp>
      <p:pic>
        <p:nvPicPr>
          <p:cNvPr id="113666" name="Picture 2" descr="C:\Users\kirsty\Desktop\scans 014.jpg"/>
          <p:cNvPicPr>
            <a:picLocks noChangeAspect="1" noChangeArrowheads="1"/>
          </p:cNvPicPr>
          <p:nvPr/>
        </p:nvPicPr>
        <p:blipFill>
          <a:blip r:embed="rId3" cstate="print"/>
          <a:srcRect/>
          <a:stretch>
            <a:fillRect/>
          </a:stretch>
        </p:blipFill>
        <p:spPr bwMode="auto">
          <a:xfrm>
            <a:off x="642938" y="1785938"/>
            <a:ext cx="7646987" cy="37147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kirsty\Desktop\scans 006.jpg"/>
          <p:cNvPicPr>
            <a:picLocks noChangeAspect="1" noChangeArrowheads="1"/>
          </p:cNvPicPr>
          <p:nvPr/>
        </p:nvPicPr>
        <p:blipFill>
          <a:blip r:embed="rId3" cstate="print"/>
          <a:srcRect/>
          <a:stretch>
            <a:fillRect/>
          </a:stretch>
        </p:blipFill>
        <p:spPr bwMode="auto">
          <a:xfrm>
            <a:off x="214313" y="214313"/>
            <a:ext cx="6234112" cy="30718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3" descr="C:\Users\kirsty\Desktop\scan 001.jpg"/>
          <p:cNvPicPr>
            <a:picLocks noChangeAspect="1" noChangeArrowheads="1"/>
          </p:cNvPicPr>
          <p:nvPr/>
        </p:nvPicPr>
        <p:blipFill>
          <a:blip r:embed="rId4" cstate="print"/>
          <a:srcRect/>
          <a:stretch>
            <a:fillRect/>
          </a:stretch>
        </p:blipFill>
        <p:spPr bwMode="auto">
          <a:xfrm>
            <a:off x="2252663" y="3571875"/>
            <a:ext cx="5319712" cy="31432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49" name="Title 1"/>
          <p:cNvSpPr>
            <a:spLocks noGrp="1"/>
          </p:cNvSpPr>
          <p:nvPr>
            <p:ph type="title"/>
          </p:nvPr>
        </p:nvSpPr>
        <p:spPr>
          <a:xfrm>
            <a:off x="303213" y="215900"/>
            <a:ext cx="8589962" cy="1077913"/>
          </a:xfrm>
        </p:spPr>
        <p:txBody>
          <a:bodyPr/>
          <a:lstStyle/>
          <a:p>
            <a:pPr eaLnBrk="1" hangingPunct="1"/>
            <a:r>
              <a:rPr lang="en-GB" smtClean="0"/>
              <a:t>In addition, some feel HRT is a better accompaniment to cannabis</a:t>
            </a:r>
          </a:p>
        </p:txBody>
      </p:sp>
      <p:sp>
        <p:nvSpPr>
          <p:cNvPr id="104450" name="Content Placeholder 2"/>
          <p:cNvSpPr>
            <a:spLocks noGrp="1"/>
          </p:cNvSpPr>
          <p:nvPr>
            <p:ph idx="1"/>
          </p:nvPr>
        </p:nvSpPr>
        <p:spPr>
          <a:xfrm>
            <a:off x="303213" y="1546225"/>
            <a:ext cx="8589962" cy="4525963"/>
          </a:xfrm>
        </p:spPr>
        <p:txBody>
          <a:bodyPr/>
          <a:lstStyle/>
          <a:p>
            <a:pPr eaLnBrk="1" hangingPunct="1"/>
            <a:r>
              <a:rPr lang="en-GB" sz="2000" smtClean="0"/>
              <a:t>More moist and mixes better with ‘weed’</a:t>
            </a:r>
          </a:p>
          <a:p>
            <a:pPr lvl="1" eaLnBrk="1" hangingPunct="1"/>
            <a:r>
              <a:rPr lang="en-GB" sz="1800" smtClean="0"/>
              <a:t>tobacco from manufactured cigarettes is too dry and difficult to roll</a:t>
            </a:r>
          </a:p>
          <a:p>
            <a:pPr eaLnBrk="1" hangingPunct="1"/>
            <a:r>
              <a:rPr lang="en-GB" sz="2000" smtClean="0"/>
              <a:t>Both rolling tobacco and cannabis are considered to be ‘natural’ products</a:t>
            </a:r>
          </a:p>
          <a:p>
            <a:pPr lvl="1" eaLnBrk="1" hangingPunct="1"/>
            <a:r>
              <a:rPr lang="en-GB" sz="1800" smtClean="0"/>
              <a:t>produce a nicer, smoother tasting joint</a:t>
            </a:r>
          </a:p>
          <a:p>
            <a:pPr lvl="1" eaLnBrk="1" hangingPunct="1"/>
            <a:r>
              <a:rPr lang="en-GB" sz="1800" smtClean="0"/>
              <a:t>and some harder elements in manufactured cigarettes can pierce paper e.g. smaller twigs</a:t>
            </a:r>
          </a:p>
          <a:p>
            <a:pPr eaLnBrk="1" hangingPunct="1"/>
            <a:r>
              <a:rPr lang="en-GB" sz="2000" smtClean="0"/>
              <a:t>Better VFM as don’t end up throwing tobacco away </a:t>
            </a:r>
          </a:p>
          <a:p>
            <a:pPr lvl="1" eaLnBrk="1" hangingPunct="1"/>
            <a:r>
              <a:rPr lang="en-GB" sz="1800" smtClean="0"/>
              <a:t>don’t use all tobacco in a manufactured cigarette when making a joint</a:t>
            </a:r>
          </a:p>
          <a:p>
            <a:pPr eaLnBrk="1" hangingPunct="1"/>
            <a:r>
              <a:rPr lang="en-GB" sz="2000" smtClean="0"/>
              <a:t>N.B. approximately third of the sample admitted using cannabis currently or in the past</a:t>
            </a:r>
          </a:p>
        </p:txBody>
      </p:sp>
      <p:sp>
        <p:nvSpPr>
          <p:cNvPr id="4" name="Text Box 10"/>
          <p:cNvSpPr txBox="1">
            <a:spLocks noChangeArrowheads="1"/>
          </p:cNvSpPr>
          <p:nvPr/>
        </p:nvSpPr>
        <p:spPr bwMode="auto">
          <a:xfrm>
            <a:off x="3175" y="6021388"/>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others feel tobacco from manufactured cigarettes</a:t>
            </a:r>
          </a:p>
          <a:p>
            <a:pPr marL="279400"/>
            <a:r>
              <a:rPr lang="en-US" sz="2400" b="1">
                <a:latin typeface="Calibri" pitchFamily="34" charset="0"/>
              </a:rPr>
              <a:t>   is better as burns more quickly » </a:t>
            </a:r>
          </a:p>
        </p:txBody>
      </p:sp>
      <p:pic>
        <p:nvPicPr>
          <p:cNvPr id="5"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
        <p:nvSpPr>
          <p:cNvPr id="7" name="Oval Callout 6"/>
          <p:cNvSpPr/>
          <p:nvPr/>
        </p:nvSpPr>
        <p:spPr>
          <a:xfrm>
            <a:off x="5715000" y="642938"/>
            <a:ext cx="3429000" cy="1428750"/>
          </a:xfrm>
          <a:prstGeom prst="wedgeEllipseCallout">
            <a:avLst>
              <a:gd name="adj1" fmla="val -33498"/>
              <a:gd name="adj2" fmla="val 53513"/>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i="1" dirty="0">
                <a:solidFill>
                  <a:schemeClr val="tx1"/>
                </a:solidFill>
                <a:latin typeface="Calibri" pitchFamily="34" charset="0"/>
              </a:rPr>
              <a:t>It’s much better to roll </a:t>
            </a:r>
            <a:r>
              <a:rPr lang="en-GB" i="1" dirty="0" err="1">
                <a:solidFill>
                  <a:schemeClr val="tx1"/>
                </a:solidFill>
                <a:latin typeface="Calibri" pitchFamily="34" charset="0"/>
              </a:rPr>
              <a:t>spliffs</a:t>
            </a:r>
            <a:r>
              <a:rPr lang="en-GB" i="1" dirty="0">
                <a:solidFill>
                  <a:schemeClr val="tx1"/>
                </a:solidFill>
                <a:latin typeface="Calibri" pitchFamily="34" charset="0"/>
              </a:rPr>
              <a:t> using </a:t>
            </a:r>
            <a:r>
              <a:rPr lang="en-GB" i="1" dirty="0" err="1">
                <a:solidFill>
                  <a:schemeClr val="tx1"/>
                </a:solidFill>
                <a:latin typeface="Calibri" pitchFamily="34" charset="0"/>
              </a:rPr>
              <a:t>baccy</a:t>
            </a:r>
            <a:r>
              <a:rPr lang="en-GB" i="1" dirty="0">
                <a:solidFill>
                  <a:schemeClr val="tx1"/>
                </a:solidFill>
                <a:latin typeface="Calibri" pitchFamily="34" charset="0"/>
              </a:rPr>
              <a:t>... You’re wasting your money if you use straights as you only use a bit and then throw the rest away</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7" name="Title 1"/>
          <p:cNvSpPr>
            <a:spLocks noGrp="1"/>
          </p:cNvSpPr>
          <p:nvPr>
            <p:ph type="title"/>
          </p:nvPr>
        </p:nvSpPr>
        <p:spPr>
          <a:xfrm>
            <a:off x="303213" y="215900"/>
            <a:ext cx="8589962" cy="1077913"/>
          </a:xfrm>
        </p:spPr>
        <p:txBody>
          <a:bodyPr/>
          <a:lstStyle/>
          <a:p>
            <a:pPr eaLnBrk="1" hangingPunct="1"/>
            <a:r>
              <a:rPr lang="en-GB" smtClean="0"/>
              <a:t>Smokers can struggle to suggest downsides of smoking HRT</a:t>
            </a:r>
          </a:p>
        </p:txBody>
      </p:sp>
      <p:sp>
        <p:nvSpPr>
          <p:cNvPr id="106498" name="Content Placeholder 2"/>
          <p:cNvSpPr>
            <a:spLocks noGrp="1"/>
          </p:cNvSpPr>
          <p:nvPr>
            <p:ph idx="1"/>
          </p:nvPr>
        </p:nvSpPr>
        <p:spPr>
          <a:xfrm>
            <a:off x="303213" y="1617663"/>
            <a:ext cx="8589962" cy="4525962"/>
          </a:xfrm>
        </p:spPr>
        <p:txBody>
          <a:bodyPr/>
          <a:lstStyle/>
          <a:p>
            <a:pPr eaLnBrk="1" hangingPunct="1"/>
            <a:r>
              <a:rPr lang="en-GB" sz="1800" smtClean="0"/>
              <a:t>On consideration, the key drawback is </a:t>
            </a:r>
            <a:r>
              <a:rPr lang="en-GB" sz="1800" b="1" smtClean="0"/>
              <a:t>INCONVENIENCE</a:t>
            </a:r>
          </a:p>
          <a:p>
            <a:pPr lvl="1" eaLnBrk="1" hangingPunct="1"/>
            <a:r>
              <a:rPr lang="en-GB" sz="1600" smtClean="0"/>
              <a:t>rolling up in certain situations (e.g. on a night out, in adverse weather, when driving, on smoking break at work, when drunk) </a:t>
            </a:r>
          </a:p>
          <a:p>
            <a:pPr lvl="1" eaLnBrk="1" hangingPunct="1"/>
            <a:r>
              <a:rPr lang="en-GB" sz="1600" smtClean="0"/>
              <a:t>messy, especially if hands are too dry/wet</a:t>
            </a:r>
          </a:p>
          <a:p>
            <a:pPr lvl="1" eaLnBrk="1" hangingPunct="1"/>
            <a:r>
              <a:rPr lang="en-GB" sz="1600" smtClean="0"/>
              <a:t>pre-rolling (in the case of women)</a:t>
            </a:r>
          </a:p>
          <a:p>
            <a:pPr lvl="1" eaLnBrk="1" hangingPunct="1"/>
            <a:r>
              <a:rPr lang="en-GB" sz="1600" smtClean="0"/>
              <a:t>roll-up getting stuck on your lips, tobacco on teeth</a:t>
            </a:r>
          </a:p>
          <a:p>
            <a:pPr lvl="1" eaLnBrk="1" hangingPunct="1"/>
            <a:r>
              <a:rPr lang="en-GB" sz="1600" smtClean="0"/>
              <a:t>filter/roach falling out on occasion</a:t>
            </a:r>
          </a:p>
          <a:p>
            <a:pPr lvl="1" eaLnBrk="1" hangingPunct="1"/>
            <a:r>
              <a:rPr lang="en-GB" sz="1600" smtClean="0"/>
              <a:t>roll-up keeps going out</a:t>
            </a:r>
          </a:p>
          <a:p>
            <a:pPr lvl="1" eaLnBrk="1" hangingPunct="1"/>
            <a:r>
              <a:rPr lang="en-GB" sz="1600" smtClean="0"/>
              <a:t>having to (remember to) carry lots of different items with you</a:t>
            </a:r>
          </a:p>
          <a:p>
            <a:pPr lvl="1" eaLnBrk="1" hangingPunct="1"/>
            <a:r>
              <a:rPr lang="en-GB" sz="1600" smtClean="0"/>
              <a:t>different elements run out at different times</a:t>
            </a:r>
          </a:p>
          <a:p>
            <a:pPr eaLnBrk="1" hangingPunct="1"/>
            <a:r>
              <a:rPr lang="en-GB" sz="1800" smtClean="0"/>
              <a:t>And for some there is still a social stigma attached to smoking roll-ups</a:t>
            </a:r>
          </a:p>
          <a:p>
            <a:pPr lvl="1" eaLnBrk="1" hangingPunct="1"/>
            <a:r>
              <a:rPr lang="en-GB" sz="1600" smtClean="0"/>
              <a:t>manufactured cigarettes are considered more ‘stylish’ (amongst many older smokers)</a:t>
            </a:r>
          </a:p>
          <a:p>
            <a:pPr eaLnBrk="1" hangingPunct="1"/>
            <a:r>
              <a:rPr lang="en-GB" sz="1800" smtClean="0"/>
              <a:t>For that reason almost all adult smokers buy and smoke manufactured cigarettes on occasion (i.e. when out and about, when driving)</a:t>
            </a:r>
          </a:p>
          <a:p>
            <a:pPr lvl="1" eaLnBrk="1" hangingPunct="1"/>
            <a:r>
              <a:rPr lang="en-GB" sz="1600" smtClean="0"/>
              <a:t>some smokers (tend to be older women) also feel less self conscious smoking a manufactured cigarette in public</a:t>
            </a:r>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5" name="Title 1"/>
          <p:cNvSpPr>
            <a:spLocks noGrp="1"/>
          </p:cNvSpPr>
          <p:nvPr>
            <p:ph type="title"/>
          </p:nvPr>
        </p:nvSpPr>
        <p:spPr/>
        <p:txBody>
          <a:bodyPr/>
          <a:lstStyle/>
          <a:p>
            <a:pPr eaLnBrk="1" hangingPunct="1"/>
            <a:r>
              <a:rPr lang="en-GB" smtClean="0"/>
              <a:t>To illustrate....</a:t>
            </a:r>
          </a:p>
        </p:txBody>
      </p:sp>
      <p:sp>
        <p:nvSpPr>
          <p:cNvPr id="4" name="Oval Callout 3"/>
          <p:cNvSpPr/>
          <p:nvPr/>
        </p:nvSpPr>
        <p:spPr>
          <a:xfrm>
            <a:off x="4429125" y="1071563"/>
            <a:ext cx="3357563" cy="1285875"/>
          </a:xfrm>
          <a:prstGeom prst="wedgeEllipseCallou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i="1" dirty="0">
                <a:solidFill>
                  <a:schemeClr val="tx1"/>
                </a:solidFill>
                <a:latin typeface="Calibri" pitchFamily="34" charset="0"/>
              </a:rPr>
              <a:t>Cigs are easier on a night out – there’s nothing worse than dropping your </a:t>
            </a:r>
            <a:r>
              <a:rPr lang="en-GB" i="1" dirty="0" err="1">
                <a:solidFill>
                  <a:schemeClr val="tx1"/>
                </a:solidFill>
                <a:latin typeface="Calibri" pitchFamily="34" charset="0"/>
              </a:rPr>
              <a:t>Rizlas</a:t>
            </a:r>
            <a:r>
              <a:rPr lang="en-GB" i="1" dirty="0">
                <a:solidFill>
                  <a:schemeClr val="tx1"/>
                </a:solidFill>
                <a:latin typeface="Calibri" pitchFamily="34" charset="0"/>
              </a:rPr>
              <a:t> in your beer</a:t>
            </a:r>
          </a:p>
        </p:txBody>
      </p:sp>
      <p:sp>
        <p:nvSpPr>
          <p:cNvPr id="7" name="Oval Callout 6"/>
          <p:cNvSpPr/>
          <p:nvPr/>
        </p:nvSpPr>
        <p:spPr>
          <a:xfrm>
            <a:off x="357188" y="1571625"/>
            <a:ext cx="3357562" cy="1285875"/>
          </a:xfrm>
          <a:prstGeom prst="wedgeEllipseCallou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i="1" dirty="0">
                <a:solidFill>
                  <a:schemeClr val="tx1"/>
                </a:solidFill>
                <a:latin typeface="Calibri" pitchFamily="34" charset="0"/>
              </a:rPr>
              <a:t>I work in a kitchen and if you have a fag break you need to dry your hands really well, or they get the papers wet</a:t>
            </a:r>
          </a:p>
        </p:txBody>
      </p:sp>
      <p:sp>
        <p:nvSpPr>
          <p:cNvPr id="8" name="Oval Callout 7"/>
          <p:cNvSpPr/>
          <p:nvPr/>
        </p:nvSpPr>
        <p:spPr>
          <a:xfrm>
            <a:off x="428625" y="3286125"/>
            <a:ext cx="3500438" cy="1500188"/>
          </a:xfrm>
          <a:prstGeom prst="wedgeEllipseCallout">
            <a:avLst>
              <a:gd name="adj1" fmla="val 35040"/>
              <a:gd name="adj2" fmla="val -51786"/>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i="1" dirty="0">
                <a:solidFill>
                  <a:schemeClr val="tx1"/>
                </a:solidFill>
                <a:latin typeface="Calibri" pitchFamily="34" charset="0"/>
              </a:rPr>
              <a:t>I hate it when you canoe it – when it burns down the join side...you look proper stupid and then you have to roll again</a:t>
            </a:r>
          </a:p>
        </p:txBody>
      </p:sp>
      <p:sp>
        <p:nvSpPr>
          <p:cNvPr id="9" name="Oval Callout 8"/>
          <p:cNvSpPr/>
          <p:nvPr/>
        </p:nvSpPr>
        <p:spPr>
          <a:xfrm>
            <a:off x="3571875" y="5000625"/>
            <a:ext cx="3357563" cy="1285875"/>
          </a:xfrm>
          <a:prstGeom prst="wedgeEllipseCallout">
            <a:avLst>
              <a:gd name="adj1" fmla="val -29155"/>
              <a:gd name="adj2" fmla="val -62932"/>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i="1" dirty="0">
                <a:solidFill>
                  <a:schemeClr val="tx1"/>
                </a:solidFill>
                <a:latin typeface="Calibri" pitchFamily="34" charset="0"/>
              </a:rPr>
              <a:t>It is a right pain rolling up outside...especially after a few beers too!  I’ll just nick a straight off a friend instead</a:t>
            </a:r>
          </a:p>
        </p:txBody>
      </p:sp>
      <p:sp>
        <p:nvSpPr>
          <p:cNvPr id="108550" name="Rectangle 1"/>
          <p:cNvSpPr>
            <a:spLocks noChangeArrowheads="1"/>
          </p:cNvSpPr>
          <p:nvPr/>
        </p:nvSpPr>
        <p:spPr bwMode="auto">
          <a:xfrm>
            <a:off x="0" y="98425"/>
            <a:ext cx="231775" cy="260350"/>
          </a:xfrm>
          <a:prstGeom prst="rect">
            <a:avLst/>
          </a:prstGeom>
          <a:noFill/>
          <a:ln w="9525">
            <a:noFill/>
            <a:miter lim="800000"/>
            <a:headEnd/>
            <a:tailEnd/>
          </a:ln>
        </p:spPr>
        <p:txBody>
          <a:bodyPr wrap="none" anchor="ctr">
            <a:spAutoFit/>
          </a:bodyPr>
          <a:lstStyle/>
          <a:p>
            <a:r>
              <a:rPr lang="en-GB" sz="1100">
                <a:solidFill>
                  <a:srgbClr val="1F497D"/>
                </a:solidFill>
                <a:ea typeface="Calibri" pitchFamily="34" charset="0"/>
                <a:cs typeface="Times New Roman" pitchFamily="18" charset="0"/>
              </a:rPr>
              <a:t>“</a:t>
            </a:r>
            <a:endParaRPr lang="en-GB" sz="1800">
              <a:ea typeface="Calibri" pitchFamily="34" charset="0"/>
              <a:cs typeface="Times New Roman" pitchFamily="18" charset="0"/>
            </a:endParaRPr>
          </a:p>
        </p:txBody>
      </p:sp>
      <p:sp>
        <p:nvSpPr>
          <p:cNvPr id="10" name="Oval Callout 9"/>
          <p:cNvSpPr/>
          <p:nvPr/>
        </p:nvSpPr>
        <p:spPr>
          <a:xfrm>
            <a:off x="5072063" y="3000375"/>
            <a:ext cx="3857625" cy="1785938"/>
          </a:xfrm>
          <a:prstGeom prst="wedgeEllipseCallout">
            <a:avLst>
              <a:gd name="adj1" fmla="val 38874"/>
              <a:gd name="adj2" fmla="val -50973"/>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i="1" dirty="0">
                <a:solidFill>
                  <a:schemeClr val="tx1"/>
                </a:solidFill>
                <a:latin typeface="Calibri" pitchFamily="34" charset="0"/>
              </a:rPr>
              <a:t>If your mates are smoking straights and they say ‘Are you coming out for a fag?’ you’re always a few minutes behind them because you’ve got to roll one up.. that’s a bit annoying really</a:t>
            </a:r>
          </a:p>
        </p:txBody>
      </p:sp>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3" name="Title 1"/>
          <p:cNvSpPr>
            <a:spLocks noGrp="1"/>
          </p:cNvSpPr>
          <p:nvPr>
            <p:ph type="title"/>
          </p:nvPr>
        </p:nvSpPr>
        <p:spPr>
          <a:xfrm>
            <a:off x="303213" y="142875"/>
            <a:ext cx="8589962" cy="579438"/>
          </a:xfrm>
        </p:spPr>
        <p:txBody>
          <a:bodyPr/>
          <a:lstStyle/>
          <a:p>
            <a:pPr eaLnBrk="1" hangingPunct="1"/>
            <a:r>
              <a:rPr lang="en-GB" smtClean="0"/>
              <a:t>Some pre-task excerpts to illustrate....</a:t>
            </a:r>
          </a:p>
        </p:txBody>
      </p:sp>
      <p:pic>
        <p:nvPicPr>
          <p:cNvPr id="112642" name="Picture 2" descr="C:\Users\kirsty\Desktop\scans 012.jpg"/>
          <p:cNvPicPr>
            <a:picLocks noChangeAspect="1" noChangeArrowheads="1"/>
          </p:cNvPicPr>
          <p:nvPr/>
        </p:nvPicPr>
        <p:blipFill>
          <a:blip r:embed="rId3" cstate="print"/>
          <a:srcRect/>
          <a:stretch>
            <a:fillRect/>
          </a:stretch>
        </p:blipFill>
        <p:spPr bwMode="auto">
          <a:xfrm>
            <a:off x="285750" y="714375"/>
            <a:ext cx="5357813" cy="28575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2643" name="Picture 3" descr="C:\Users\kirsty\Desktop\scans 015.jpg"/>
          <p:cNvPicPr>
            <a:picLocks noChangeAspect="1" noChangeArrowheads="1"/>
          </p:cNvPicPr>
          <p:nvPr/>
        </p:nvPicPr>
        <p:blipFill>
          <a:blip r:embed="rId4" cstate="print"/>
          <a:srcRect/>
          <a:stretch>
            <a:fillRect/>
          </a:stretch>
        </p:blipFill>
        <p:spPr bwMode="auto">
          <a:xfrm>
            <a:off x="2500313" y="3786188"/>
            <a:ext cx="5214937" cy="28575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C:\Users\kirsty\Desktop\scans 007.jpg"/>
          <p:cNvPicPr>
            <a:picLocks noChangeAspect="1" noChangeArrowheads="1"/>
          </p:cNvPicPr>
          <p:nvPr/>
        </p:nvPicPr>
        <p:blipFill>
          <a:blip r:embed="rId3" cstate="print"/>
          <a:srcRect/>
          <a:stretch>
            <a:fillRect/>
          </a:stretch>
        </p:blipFill>
        <p:spPr bwMode="auto">
          <a:xfrm>
            <a:off x="285750" y="214313"/>
            <a:ext cx="5500688" cy="31591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descr="C:\Users\kirsty\Desktop\scan 01.jpg"/>
          <p:cNvPicPr>
            <a:picLocks noChangeAspect="1" noChangeArrowheads="1"/>
          </p:cNvPicPr>
          <p:nvPr/>
        </p:nvPicPr>
        <p:blipFill>
          <a:blip r:embed="rId4" cstate="print"/>
          <a:srcRect/>
          <a:stretch>
            <a:fillRect/>
          </a:stretch>
        </p:blipFill>
        <p:spPr bwMode="auto">
          <a:xfrm>
            <a:off x="2181225" y="3571875"/>
            <a:ext cx="5462588" cy="30003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ChangeArrowheads="1"/>
          </p:cNvSpPr>
          <p:nvPr/>
        </p:nvSpPr>
        <p:spPr bwMode="auto">
          <a:xfrm>
            <a:off x="0" y="2357438"/>
            <a:ext cx="7812088" cy="1928812"/>
          </a:xfrm>
          <a:prstGeom prst="rect">
            <a:avLst/>
          </a:prstGeom>
          <a:solidFill>
            <a:srgbClr val="FFFF00"/>
          </a:solidFill>
          <a:ln w="9525">
            <a:noFill/>
            <a:miter lim="800000"/>
            <a:headEnd/>
            <a:tailEnd/>
          </a:ln>
        </p:spPr>
        <p:txBody>
          <a:bodyPr wrap="none" anchor="ctr"/>
          <a:lstStyle/>
          <a:p>
            <a:endParaRPr lang="en-US"/>
          </a:p>
        </p:txBody>
      </p:sp>
      <p:sp>
        <p:nvSpPr>
          <p:cNvPr id="52228" name="Rectangle 4"/>
          <p:cNvSpPr>
            <a:spLocks noChangeArrowheads="1"/>
          </p:cNvSpPr>
          <p:nvPr/>
        </p:nvSpPr>
        <p:spPr bwMode="auto">
          <a:xfrm>
            <a:off x="342900" y="2700338"/>
            <a:ext cx="7542213" cy="1657350"/>
          </a:xfrm>
          <a:prstGeom prst="rect">
            <a:avLst/>
          </a:prstGeom>
          <a:noFill/>
          <a:ln w="9525">
            <a:noFill/>
            <a:miter lim="800000"/>
            <a:headEnd/>
            <a:tailEnd/>
          </a:ln>
        </p:spPr>
        <p:txBody>
          <a:bodyPr lIns="104498" tIns="52249" rIns="104498" bIns="52249"/>
          <a:lstStyle/>
          <a:p>
            <a:pPr>
              <a:lnSpc>
                <a:spcPct val="125000"/>
              </a:lnSpc>
              <a:spcBef>
                <a:spcPct val="100000"/>
              </a:spcBef>
            </a:pPr>
            <a:r>
              <a:rPr lang="en-GB" sz="5400">
                <a:latin typeface="Calibri" pitchFamily="34" charset="0"/>
              </a:rPr>
              <a:t>Rituals of Rolling Up</a:t>
            </a:r>
            <a:endParaRPr lang="en-GB" sz="5700">
              <a:solidFill>
                <a:schemeClr val="bg2"/>
              </a:solidFill>
              <a:latin typeface="Calibri" pitchFamily="34" charset="0"/>
            </a:endParaRPr>
          </a:p>
        </p:txBody>
      </p:sp>
      <p:sp>
        <p:nvSpPr>
          <p:cNvPr id="6" name="Rectangle 2"/>
          <p:cNvSpPr>
            <a:spLocks noChangeArrowheads="1"/>
          </p:cNvSpPr>
          <p:nvPr/>
        </p:nvSpPr>
        <p:spPr bwMode="auto">
          <a:xfrm>
            <a:off x="7286625" y="2357438"/>
            <a:ext cx="642938" cy="1928812"/>
          </a:xfrm>
          <a:prstGeom prst="rect">
            <a:avLst/>
          </a:prstGeom>
          <a:solidFill>
            <a:schemeClr val="bg1">
              <a:lumMod val="65000"/>
            </a:schemeClr>
          </a:solidFill>
          <a:ln w="9525" algn="ctr">
            <a:noFill/>
            <a:round/>
            <a:headEnd/>
            <a:tailEnd/>
          </a:ln>
        </p:spPr>
        <p:txBody>
          <a:bodyPr anchor="ctr"/>
          <a:lstStyle/>
          <a:p>
            <a:pPr>
              <a:defRPr/>
            </a:pPr>
            <a:endParaRPr lang="en-GB"/>
          </a:p>
        </p:txBody>
      </p:sp>
      <p:sp>
        <p:nvSpPr>
          <p:cNvPr id="114692" name="Rectangle 2"/>
          <p:cNvSpPr>
            <a:spLocks noChangeArrowheads="1"/>
          </p:cNvSpPr>
          <p:nvPr/>
        </p:nvSpPr>
        <p:spPr bwMode="auto">
          <a:xfrm>
            <a:off x="7929563" y="2357438"/>
            <a:ext cx="642937" cy="1928812"/>
          </a:xfrm>
          <a:prstGeom prst="rect">
            <a:avLst/>
          </a:prstGeom>
          <a:solidFill>
            <a:schemeClr val="tx1"/>
          </a:solidFill>
          <a:ln w="9525" algn="ctr">
            <a:noFill/>
            <a:round/>
            <a:headEnd/>
            <a:tailEnd/>
          </a:ln>
        </p:spPr>
        <p:txBody>
          <a:bodyPr anchor="ct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2227"/>
                                        </p:tgtEl>
                                        <p:attrNameLst>
                                          <p:attrName>style.visibility</p:attrName>
                                        </p:attrNameLst>
                                      </p:cBhvr>
                                      <p:to>
                                        <p:strVal val="visible"/>
                                      </p:to>
                                    </p:set>
                                    <p:animEffect transition="in" filter="wipe(left)">
                                      <p:cBhvr>
                                        <p:cTn id="7" dur="500"/>
                                        <p:tgtEl>
                                          <p:spTgt spid="5222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2228"/>
                                        </p:tgtEl>
                                        <p:attrNameLst>
                                          <p:attrName>style.visibility</p:attrName>
                                        </p:attrNameLst>
                                      </p:cBhvr>
                                      <p:to>
                                        <p:strVal val="visible"/>
                                      </p:to>
                                    </p:set>
                                    <p:animEffect transition="in" filter="wipe(left)">
                                      <p:cBhvr>
                                        <p:cTn id="11" dur="500"/>
                                        <p:tgtEl>
                                          <p:spTgt spid="52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animBg="1" autoUpdateAnimBg="0"/>
      <p:bldP spid="52228" grpId="0"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7" name="Title 1"/>
          <p:cNvSpPr>
            <a:spLocks noGrp="1"/>
          </p:cNvSpPr>
          <p:nvPr>
            <p:ph type="title"/>
          </p:nvPr>
        </p:nvSpPr>
        <p:spPr>
          <a:xfrm>
            <a:off x="303213" y="220663"/>
            <a:ext cx="8589962" cy="1066800"/>
          </a:xfrm>
        </p:spPr>
        <p:txBody>
          <a:bodyPr/>
          <a:lstStyle/>
          <a:p>
            <a:pPr eaLnBrk="1" hangingPunct="1"/>
            <a:r>
              <a:rPr lang="en-GB" smtClean="0"/>
              <a:t>Rolling up is considered a real skill;</a:t>
            </a:r>
            <a:br>
              <a:rPr lang="en-GB" smtClean="0"/>
            </a:br>
            <a:r>
              <a:rPr lang="en-GB" smtClean="0"/>
              <a:t>Rizla’s slogan is ‘</a:t>
            </a:r>
            <a:r>
              <a:rPr lang="en-GB" i="1" smtClean="0"/>
              <a:t>the art of rolling’</a:t>
            </a:r>
          </a:p>
        </p:txBody>
      </p:sp>
      <p:sp>
        <p:nvSpPr>
          <p:cNvPr id="116738" name="Content Placeholder 2"/>
          <p:cNvSpPr>
            <a:spLocks noGrp="1"/>
          </p:cNvSpPr>
          <p:nvPr>
            <p:ph idx="1"/>
          </p:nvPr>
        </p:nvSpPr>
        <p:spPr>
          <a:xfrm>
            <a:off x="303213" y="1260475"/>
            <a:ext cx="8589962" cy="4525963"/>
          </a:xfrm>
        </p:spPr>
        <p:txBody>
          <a:bodyPr/>
          <a:lstStyle/>
          <a:p>
            <a:pPr eaLnBrk="1" hangingPunct="1"/>
            <a:r>
              <a:rPr lang="en-GB" sz="2000" smtClean="0"/>
              <a:t>Rolling tobacco smokers admit that it takes a long time to learn to roll-up and create the perfect ‘rollie’</a:t>
            </a:r>
          </a:p>
          <a:p>
            <a:pPr lvl="1" eaLnBrk="1" hangingPunct="1"/>
            <a:r>
              <a:rPr lang="en-GB" sz="1800" smtClean="0"/>
              <a:t>i.e. even width, no creases in paper, no tobacco hanging out the end, ‘pulls’ well, no canoeing/side burns down, as quickly as possible</a:t>
            </a:r>
          </a:p>
          <a:p>
            <a:pPr lvl="1" eaLnBrk="1" hangingPunct="1"/>
            <a:r>
              <a:rPr lang="en-GB" sz="1800" smtClean="0"/>
              <a:t>some women still use machines as find it difficult to roll up</a:t>
            </a:r>
          </a:p>
          <a:p>
            <a:pPr eaLnBrk="1" hangingPunct="1"/>
            <a:r>
              <a:rPr lang="en-GB" sz="2000" smtClean="0"/>
              <a:t>For teens a rite of passage/entry to adulthood</a:t>
            </a:r>
          </a:p>
          <a:p>
            <a:pPr eaLnBrk="1" hangingPunct="1"/>
            <a:r>
              <a:rPr lang="en-GB" sz="2000" smtClean="0"/>
              <a:t>Therefore, there exists a real sense of pride/achievement when the roll-up looks good (and this never goes away!)</a:t>
            </a:r>
          </a:p>
          <a:p>
            <a:pPr lvl="1" eaLnBrk="1" hangingPunct="1"/>
            <a:r>
              <a:rPr lang="en-GB" sz="1800" smtClean="0"/>
              <a:t>likely to take greater pride if migrated from/still smoke cannabis as then your skill is on show when passing joint to others</a:t>
            </a:r>
          </a:p>
          <a:p>
            <a:pPr eaLnBrk="1" hangingPunct="1"/>
            <a:r>
              <a:rPr lang="en-GB" sz="2000" smtClean="0"/>
              <a:t>All claim that a well rolled roll-up is more satisfying to smoke</a:t>
            </a:r>
          </a:p>
        </p:txBody>
      </p:sp>
      <p:sp>
        <p:nvSpPr>
          <p:cNvPr id="6" name="Text Box 10"/>
          <p:cNvSpPr txBox="1">
            <a:spLocks noChangeArrowheads="1"/>
          </p:cNvSpPr>
          <p:nvPr/>
        </p:nvSpPr>
        <p:spPr bwMode="auto">
          <a:xfrm>
            <a:off x="3175" y="6021388"/>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many feel they smoke less cigarettes due to ritual of</a:t>
            </a:r>
          </a:p>
          <a:p>
            <a:pPr marL="279400"/>
            <a:r>
              <a:rPr lang="en-US" sz="2400" b="1">
                <a:latin typeface="Calibri" pitchFamily="34" charset="0"/>
              </a:rPr>
              <a:t>   rolling up, but enjoy more satisfying cigarettes » </a:t>
            </a:r>
          </a:p>
        </p:txBody>
      </p:sp>
      <p:pic>
        <p:nvPicPr>
          <p:cNvPr id="7"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pic>
        <p:nvPicPr>
          <p:cNvPr id="116741" name="Picture 4" descr="http://images.stanzapub.com/readers/gomestic/2007/09/20/60724_8.jpg"/>
          <p:cNvPicPr>
            <a:picLocks noChangeAspect="1" noChangeArrowheads="1"/>
          </p:cNvPicPr>
          <p:nvPr/>
        </p:nvPicPr>
        <p:blipFill>
          <a:blip r:embed="rId4" cstate="print"/>
          <a:srcRect/>
          <a:stretch>
            <a:fillRect/>
          </a:stretch>
        </p:blipFill>
        <p:spPr bwMode="auto">
          <a:xfrm>
            <a:off x="6858000" y="0"/>
            <a:ext cx="2286000" cy="128587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5" name="Title 1"/>
          <p:cNvSpPr>
            <a:spLocks noGrp="1"/>
          </p:cNvSpPr>
          <p:nvPr>
            <p:ph type="title"/>
          </p:nvPr>
        </p:nvSpPr>
        <p:spPr>
          <a:xfrm>
            <a:off x="303213" y="215900"/>
            <a:ext cx="8589962" cy="1077913"/>
          </a:xfrm>
        </p:spPr>
        <p:txBody>
          <a:bodyPr/>
          <a:lstStyle/>
          <a:p>
            <a:pPr eaLnBrk="1" hangingPunct="1"/>
            <a:r>
              <a:rPr lang="en-GB" smtClean="0"/>
              <a:t>However, there exist a minority of smokers who don’t enjoy rolling up</a:t>
            </a:r>
          </a:p>
        </p:txBody>
      </p:sp>
      <p:sp>
        <p:nvSpPr>
          <p:cNvPr id="118786" name="Content Placeholder 2"/>
          <p:cNvSpPr>
            <a:spLocks noGrp="1"/>
          </p:cNvSpPr>
          <p:nvPr>
            <p:ph idx="1"/>
          </p:nvPr>
        </p:nvSpPr>
        <p:spPr/>
        <p:txBody>
          <a:bodyPr/>
          <a:lstStyle/>
          <a:p>
            <a:pPr eaLnBrk="1" hangingPunct="1"/>
            <a:r>
              <a:rPr lang="en-GB" smtClean="0"/>
              <a:t>Heavier and older smokers can find rolling up an irritation</a:t>
            </a:r>
          </a:p>
          <a:p>
            <a:pPr lvl="1" eaLnBrk="1" hangingPunct="1"/>
            <a:r>
              <a:rPr lang="en-GB" smtClean="0"/>
              <a:t>will ask their wives/work colleagues/(grand)children to roll cigarettes for them</a:t>
            </a:r>
          </a:p>
          <a:p>
            <a:pPr eaLnBrk="1" hangingPunct="1"/>
            <a:r>
              <a:rPr lang="en-GB" smtClean="0"/>
              <a:t>Some women admit that they find it difficult to roll-up </a:t>
            </a:r>
          </a:p>
          <a:p>
            <a:pPr lvl="1" eaLnBrk="1" hangingPunct="1"/>
            <a:r>
              <a:rPr lang="en-GB" smtClean="0"/>
              <a:t>for this reason they use a machine, which can be inconvenient at times</a:t>
            </a:r>
          </a:p>
          <a:p>
            <a:pPr eaLnBrk="1" hangingPunct="1"/>
            <a:r>
              <a:rPr lang="en-GB" smtClean="0"/>
              <a:t>In addition, it is also less enjoyable rolling up when there is no obvious surface available</a:t>
            </a:r>
          </a:p>
          <a:p>
            <a:pPr lvl="1" eaLnBrk="1" hangingPunct="1"/>
            <a:r>
              <a:rPr lang="en-GB" smtClean="0"/>
              <a:t>smokers look for opportunities to roll up when out and sitting down e.g. travelling on public transport, when sat down in McDonalds</a:t>
            </a:r>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3" name="Title 1"/>
          <p:cNvSpPr>
            <a:spLocks noGrp="1"/>
          </p:cNvSpPr>
          <p:nvPr>
            <p:ph type="title"/>
          </p:nvPr>
        </p:nvSpPr>
        <p:spPr>
          <a:xfrm>
            <a:off x="303213" y="142875"/>
            <a:ext cx="8589962" cy="579438"/>
          </a:xfrm>
        </p:spPr>
        <p:txBody>
          <a:bodyPr/>
          <a:lstStyle/>
          <a:p>
            <a:pPr eaLnBrk="1" hangingPunct="1"/>
            <a:r>
              <a:rPr lang="en-GB" smtClean="0"/>
              <a:t>Rolling up in 4 easy steps......</a:t>
            </a:r>
          </a:p>
        </p:txBody>
      </p:sp>
      <p:graphicFrame>
        <p:nvGraphicFramePr>
          <p:cNvPr id="4" name="Content Placeholder 3"/>
          <p:cNvGraphicFramePr>
            <a:graphicFrameLocks noGrp="1"/>
          </p:cNvGraphicFramePr>
          <p:nvPr>
            <p:ph idx="1"/>
          </p:nvPr>
        </p:nvGraphicFramePr>
        <p:xfrm>
          <a:off x="303213" y="1000108"/>
          <a:ext cx="8589962" cy="43577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Chevron 8"/>
          <p:cNvSpPr/>
          <p:nvPr/>
        </p:nvSpPr>
        <p:spPr>
          <a:xfrm rot="5400000">
            <a:off x="31751" y="5389562"/>
            <a:ext cx="1638300" cy="1146175"/>
          </a:xfrm>
          <a:prstGeom prst="chevron">
            <a:avLst/>
          </a:prstGeom>
          <a:solidFill>
            <a:schemeClr val="tx1"/>
          </a:solidFill>
          <a:ln>
            <a:solidFill>
              <a:srgbClr val="FFFF00"/>
            </a:solid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Round Same Side Corner Rectangle 6"/>
          <p:cNvSpPr/>
          <p:nvPr/>
        </p:nvSpPr>
        <p:spPr>
          <a:xfrm rot="5400000">
            <a:off x="4612481" y="1955007"/>
            <a:ext cx="1065213" cy="7442200"/>
          </a:xfrm>
          <a:prstGeom prst="round2SameRect">
            <a:avLst/>
          </a:prstGeom>
          <a:ln>
            <a:solidFill>
              <a:srgbClr val="FFFF00"/>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8" name="Round Same Side Corner Rectangle 6"/>
          <p:cNvSpPr/>
          <p:nvPr/>
        </p:nvSpPr>
        <p:spPr>
          <a:xfrm>
            <a:off x="1423988" y="5195888"/>
            <a:ext cx="7391400" cy="960437"/>
          </a:xfrm>
          <a:prstGeom prst="rect">
            <a:avLst/>
          </a:prstGeom>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lIns="149352" tIns="13335" rIns="13335" bIns="13335" spcCol="1270" anchor="ctr"/>
          <a:lstStyle/>
          <a:p>
            <a:pPr marL="228600" lvl="1" indent="-228600" defTabSz="933450">
              <a:lnSpc>
                <a:spcPct val="90000"/>
              </a:lnSpc>
              <a:spcAft>
                <a:spcPct val="15000"/>
              </a:spcAft>
              <a:buFontTx/>
              <a:buChar char="••"/>
              <a:defRPr/>
            </a:pPr>
            <a:r>
              <a:rPr lang="en-GB" sz="2100" b="1" dirty="0"/>
              <a:t>LICK, STICK &amp; FINISH</a:t>
            </a:r>
          </a:p>
          <a:p>
            <a:pPr marL="228600" lvl="1" indent="-228600" defTabSz="933450">
              <a:lnSpc>
                <a:spcPct val="90000"/>
              </a:lnSpc>
              <a:spcAft>
                <a:spcPct val="15000"/>
              </a:spcAft>
              <a:buFontTx/>
              <a:buChar char="••"/>
              <a:defRPr/>
            </a:pPr>
            <a:r>
              <a:rPr lang="en-GB" sz="1800" dirty="0"/>
              <a:t>Lick, stick, discard any excess tobacco from ends and make cigarette neat, (pinch and twist one end), (place roach in other end)</a:t>
            </a:r>
          </a:p>
        </p:txBody>
      </p:sp>
      <p:sp>
        <p:nvSpPr>
          <p:cNvPr id="10" name="Chevron 4"/>
          <p:cNvSpPr/>
          <p:nvPr/>
        </p:nvSpPr>
        <p:spPr>
          <a:xfrm>
            <a:off x="277813" y="5716588"/>
            <a:ext cx="1146175" cy="492125"/>
          </a:xfrm>
          <a:prstGeom prst="rect">
            <a:avLst/>
          </a:prstGeom>
          <a:ln>
            <a:noFill/>
          </a:ln>
        </p:spPr>
        <p:style>
          <a:lnRef idx="0">
            <a:scrgbClr r="0" g="0" b="0"/>
          </a:lnRef>
          <a:fillRef idx="0">
            <a:scrgbClr r="0" g="0" b="0"/>
          </a:fillRef>
          <a:effectRef idx="0">
            <a:scrgbClr r="0" g="0" b="0"/>
          </a:effectRef>
          <a:fontRef idx="minor">
            <a:schemeClr val="lt1"/>
          </a:fontRef>
        </p:style>
        <p:txBody>
          <a:bodyPr lIns="19050" tIns="19050" rIns="19050" bIns="19050" spcCol="1270" anchor="ctr"/>
          <a:lstStyle/>
          <a:p>
            <a:pPr algn="ctr" defTabSz="1333500">
              <a:lnSpc>
                <a:spcPct val="90000"/>
              </a:lnSpc>
              <a:spcAft>
                <a:spcPct val="35000"/>
              </a:spcAft>
              <a:defRPr/>
            </a:pPr>
            <a:r>
              <a:rPr lang="en-GB" sz="3000" dirty="0"/>
              <a:t>Step 4</a:t>
            </a:r>
          </a:p>
        </p:txBody>
      </p:sp>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1" name="Title 1"/>
          <p:cNvSpPr>
            <a:spLocks noGrp="1"/>
          </p:cNvSpPr>
          <p:nvPr>
            <p:ph type="title"/>
          </p:nvPr>
        </p:nvSpPr>
        <p:spPr/>
        <p:txBody>
          <a:bodyPr/>
          <a:lstStyle/>
          <a:p>
            <a:pPr eaLnBrk="1" hangingPunct="1"/>
            <a:r>
              <a:rPr lang="en-US" smtClean="0"/>
              <a:t>Video clips to illustrate…. </a:t>
            </a:r>
          </a:p>
        </p:txBody>
      </p:sp>
      <p:sp>
        <p:nvSpPr>
          <p:cNvPr id="4" name="Text Box 10"/>
          <p:cNvSpPr txBox="1">
            <a:spLocks noChangeArrowheads="1"/>
          </p:cNvSpPr>
          <p:nvPr/>
        </p:nvSpPr>
        <p:spPr bwMode="auto">
          <a:xfrm>
            <a:off x="3175" y="6021388"/>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as we can see rolling up is a very quick process for </a:t>
            </a:r>
          </a:p>
          <a:p>
            <a:pPr marL="279400"/>
            <a:r>
              <a:rPr lang="en-US" sz="2400" b="1">
                <a:latin typeface="Calibri" pitchFamily="34" charset="0"/>
              </a:rPr>
              <a:t>   most » </a:t>
            </a:r>
          </a:p>
        </p:txBody>
      </p:sp>
      <p:pic>
        <p:nvPicPr>
          <p:cNvPr id="5"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pic>
        <p:nvPicPr>
          <p:cNvPr id="71685" name="Picture 5"/>
          <p:cNvPicPr>
            <a:picLocks noChangeAspect="1" noChangeArrowheads="1"/>
          </p:cNvPicPr>
          <p:nvPr/>
        </p:nvPicPr>
        <p:blipFill>
          <a:blip r:embed="rId4" cstate="print"/>
          <a:srcRect l="14063" t="3750" r="13867" b="4374"/>
          <a:stretch>
            <a:fillRect/>
          </a:stretch>
        </p:blipFill>
        <p:spPr bwMode="auto">
          <a:xfrm>
            <a:off x="2000232" y="1357298"/>
            <a:ext cx="5469381" cy="435771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29" name="Title 1"/>
          <p:cNvSpPr>
            <a:spLocks noGrp="1"/>
          </p:cNvSpPr>
          <p:nvPr>
            <p:ph type="title"/>
          </p:nvPr>
        </p:nvSpPr>
        <p:spPr>
          <a:xfrm>
            <a:off x="303213" y="215900"/>
            <a:ext cx="8589962" cy="1077913"/>
          </a:xfrm>
        </p:spPr>
        <p:txBody>
          <a:bodyPr/>
          <a:lstStyle/>
          <a:p>
            <a:pPr eaLnBrk="1" hangingPunct="1"/>
            <a:r>
              <a:rPr lang="en-GB" smtClean="0"/>
              <a:t>The act of rolling up also has emotional benefits for some, especially for women</a:t>
            </a:r>
          </a:p>
        </p:txBody>
      </p:sp>
      <p:sp>
        <p:nvSpPr>
          <p:cNvPr id="124930" name="Content Placeholder 2"/>
          <p:cNvSpPr>
            <a:spLocks noGrp="1"/>
          </p:cNvSpPr>
          <p:nvPr>
            <p:ph idx="1"/>
          </p:nvPr>
        </p:nvSpPr>
        <p:spPr>
          <a:xfrm>
            <a:off x="303213" y="1285875"/>
            <a:ext cx="8589962" cy="4525963"/>
          </a:xfrm>
        </p:spPr>
        <p:txBody>
          <a:bodyPr/>
          <a:lstStyle/>
          <a:p>
            <a:pPr eaLnBrk="1" hangingPunct="1"/>
            <a:r>
              <a:rPr lang="en-GB" smtClean="0"/>
              <a:t>Considered to be very de-stressing and therapeutic for women when rolling up at home </a:t>
            </a:r>
          </a:p>
          <a:p>
            <a:pPr eaLnBrk="1" hangingPunct="1"/>
            <a:r>
              <a:rPr lang="en-GB" smtClean="0"/>
              <a:t>Provides smokers with me-time/chill out time</a:t>
            </a:r>
          </a:p>
          <a:p>
            <a:pPr lvl="1" eaLnBrk="1" hangingPunct="1"/>
            <a:r>
              <a:rPr lang="en-GB" smtClean="0"/>
              <a:t>particularly relevant for female smokers with children</a:t>
            </a:r>
          </a:p>
          <a:p>
            <a:pPr lvl="1" eaLnBrk="1" hangingPunct="1"/>
            <a:r>
              <a:rPr lang="en-GB" smtClean="0"/>
              <a:t>indeed minority of women claim to pre-roll 120 cigarettes on an evening</a:t>
            </a:r>
          </a:p>
          <a:p>
            <a:pPr lvl="1" eaLnBrk="1" hangingPunct="1"/>
            <a:endParaRPr lang="en-GB" smtClean="0"/>
          </a:p>
          <a:p>
            <a:pPr eaLnBrk="1" hangingPunct="1"/>
            <a:endParaRPr lang="en-GB" smtClean="0"/>
          </a:p>
          <a:p>
            <a:pPr eaLnBrk="1" hangingPunct="1"/>
            <a:r>
              <a:rPr lang="en-GB" smtClean="0"/>
              <a:t>Helps to combat boredom in the case of some men and teenagers – has become an addiction in itself</a:t>
            </a:r>
          </a:p>
          <a:p>
            <a:pPr lvl="1" eaLnBrk="1" hangingPunct="1"/>
            <a:r>
              <a:rPr lang="en-GB" smtClean="0"/>
              <a:t>can be concerned about how to occupy hands if they quit</a:t>
            </a:r>
          </a:p>
        </p:txBody>
      </p:sp>
      <p:sp>
        <p:nvSpPr>
          <p:cNvPr id="6" name="Oval Callout 5"/>
          <p:cNvSpPr/>
          <p:nvPr/>
        </p:nvSpPr>
        <p:spPr>
          <a:xfrm>
            <a:off x="428625" y="3500438"/>
            <a:ext cx="2143125" cy="1143000"/>
          </a:xfrm>
          <a:prstGeom prst="wedgeEllipseCallout">
            <a:avLst>
              <a:gd name="adj1" fmla="val 54502"/>
              <a:gd name="adj2" fmla="val 4482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i="1" dirty="0">
                <a:solidFill>
                  <a:schemeClr val="tx1"/>
                </a:solidFill>
                <a:latin typeface="Calibri" pitchFamily="34" charset="0"/>
              </a:rPr>
              <a:t>What would I do with my time  - I’d be well bored</a:t>
            </a:r>
          </a:p>
        </p:txBody>
      </p:sp>
      <p:sp>
        <p:nvSpPr>
          <p:cNvPr id="7" name="Oval Callout 6"/>
          <p:cNvSpPr/>
          <p:nvPr/>
        </p:nvSpPr>
        <p:spPr>
          <a:xfrm>
            <a:off x="5500688" y="3500438"/>
            <a:ext cx="3143250" cy="1214437"/>
          </a:xfrm>
          <a:prstGeom prst="wedgeEllipseCallout">
            <a:avLst>
              <a:gd name="adj1" fmla="val -45700"/>
              <a:gd name="adj2" fmla="val -42552"/>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i="1" dirty="0">
                <a:solidFill>
                  <a:schemeClr val="tx1"/>
                </a:solidFill>
                <a:latin typeface="Calibri" pitchFamily="34" charset="0"/>
              </a:rPr>
              <a:t>I avoid rolling up when the kids are there – I don’t like them to see it and it gives me time to myself</a:t>
            </a:r>
          </a:p>
        </p:txBody>
      </p:sp>
      <p:sp>
        <p:nvSpPr>
          <p:cNvPr id="8" name="Text Box 10"/>
          <p:cNvSpPr txBox="1">
            <a:spLocks noChangeArrowheads="1"/>
          </p:cNvSpPr>
          <p:nvPr/>
        </p:nvSpPr>
        <p:spPr bwMode="auto">
          <a:xfrm>
            <a:off x="3175" y="6021388"/>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NRT will need to replace the addiction of rolling up as </a:t>
            </a:r>
          </a:p>
          <a:p>
            <a:pPr marL="279400"/>
            <a:r>
              <a:rPr lang="en-US" sz="2400" b="1">
                <a:latin typeface="Calibri" pitchFamily="34" charset="0"/>
              </a:rPr>
              <a:t>   well as smoking per se » </a:t>
            </a:r>
          </a:p>
        </p:txBody>
      </p:sp>
      <p:pic>
        <p:nvPicPr>
          <p:cNvPr id="9"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7" name="Title 1"/>
          <p:cNvSpPr>
            <a:spLocks noGrp="1"/>
          </p:cNvSpPr>
          <p:nvPr>
            <p:ph type="title"/>
          </p:nvPr>
        </p:nvSpPr>
        <p:spPr>
          <a:xfrm>
            <a:off x="303213" y="215900"/>
            <a:ext cx="8589962" cy="1077913"/>
          </a:xfrm>
        </p:spPr>
        <p:txBody>
          <a:bodyPr/>
          <a:lstStyle/>
          <a:p>
            <a:pPr eaLnBrk="1" hangingPunct="1"/>
            <a:r>
              <a:rPr lang="en-GB" smtClean="0"/>
              <a:t>However, some women can be embarrassed rolling up in public</a:t>
            </a:r>
          </a:p>
        </p:txBody>
      </p:sp>
      <p:sp>
        <p:nvSpPr>
          <p:cNvPr id="3" name="Content Placeholder 2"/>
          <p:cNvSpPr>
            <a:spLocks noGrp="1"/>
          </p:cNvSpPr>
          <p:nvPr>
            <p:ph idx="1"/>
          </p:nvPr>
        </p:nvSpPr>
        <p:spPr>
          <a:xfrm>
            <a:off x="303213" y="1831975"/>
            <a:ext cx="8589962" cy="4525963"/>
          </a:xfrm>
        </p:spPr>
        <p:txBody>
          <a:bodyPr/>
          <a:lstStyle/>
          <a:p>
            <a:pPr marL="342900" lvl="1" indent="-342900" eaLnBrk="1" hangingPunct="1">
              <a:spcBef>
                <a:spcPct val="50000"/>
              </a:spcBef>
              <a:spcAft>
                <a:spcPct val="50000"/>
              </a:spcAft>
              <a:defRPr/>
            </a:pPr>
            <a:r>
              <a:rPr lang="en-GB" sz="2400" dirty="0" smtClean="0"/>
              <a:t>During the groups some women are observed rolling up on their laps rather than on the table </a:t>
            </a:r>
          </a:p>
          <a:p>
            <a:pPr marL="742950" lvl="2" indent="-342900" eaLnBrk="1" hangingPunct="1">
              <a:spcBef>
                <a:spcPct val="50000"/>
              </a:spcBef>
              <a:spcAft>
                <a:spcPct val="50000"/>
              </a:spcAft>
              <a:defRPr/>
            </a:pPr>
            <a:r>
              <a:rPr lang="en-GB" sz="2000" dirty="0" smtClean="0"/>
              <a:t>particularly those who have migrated from manufactured cigarettes</a:t>
            </a:r>
          </a:p>
          <a:p>
            <a:pPr marL="342900" lvl="1" indent="-342900" eaLnBrk="1" hangingPunct="1">
              <a:spcBef>
                <a:spcPts val="0"/>
              </a:spcBef>
              <a:spcAft>
                <a:spcPts val="0"/>
              </a:spcAft>
              <a:defRPr/>
            </a:pPr>
            <a:r>
              <a:rPr lang="en-GB" sz="2400" dirty="0" smtClean="0">
                <a:ea typeface="+mn-ea"/>
              </a:rPr>
              <a:t>Some are embarrassed about their lack of proficiency, especially if use a machine</a:t>
            </a:r>
          </a:p>
          <a:p>
            <a:pPr marL="342900" lvl="1" indent="-342900" eaLnBrk="1" hangingPunct="1">
              <a:spcBef>
                <a:spcPts val="0"/>
              </a:spcBef>
              <a:spcAft>
                <a:spcPts val="0"/>
              </a:spcAft>
              <a:defRPr/>
            </a:pPr>
            <a:endParaRPr lang="en-GB" sz="2400" dirty="0" smtClean="0">
              <a:ea typeface="+mn-ea"/>
            </a:endParaRPr>
          </a:p>
          <a:p>
            <a:pPr marL="342900" lvl="1" indent="-342900" eaLnBrk="1" hangingPunct="1">
              <a:spcBef>
                <a:spcPts val="0"/>
              </a:spcBef>
              <a:spcAft>
                <a:spcPts val="0"/>
              </a:spcAft>
              <a:defRPr/>
            </a:pPr>
            <a:r>
              <a:rPr lang="en-GB" sz="2400" dirty="0" smtClean="0">
                <a:ea typeface="+mn-ea"/>
              </a:rPr>
              <a:t>They all lick the paper as quickly as possible</a:t>
            </a:r>
          </a:p>
          <a:p>
            <a:pPr marL="742950" lvl="2" indent="-342900" eaLnBrk="1" hangingPunct="1">
              <a:spcBef>
                <a:spcPts val="0"/>
              </a:spcBef>
              <a:spcAft>
                <a:spcPts val="0"/>
              </a:spcAft>
              <a:defRPr/>
            </a:pPr>
            <a:endParaRPr lang="en-GB" sz="2000" dirty="0" smtClean="0">
              <a:ea typeface="+mn-ea"/>
            </a:endParaRPr>
          </a:p>
          <a:p>
            <a:pPr marL="742950" lvl="2" indent="-342900" eaLnBrk="1" hangingPunct="1">
              <a:spcBef>
                <a:spcPts val="0"/>
              </a:spcBef>
              <a:spcAft>
                <a:spcPts val="0"/>
              </a:spcAft>
              <a:defRPr/>
            </a:pPr>
            <a:r>
              <a:rPr lang="en-GB" sz="2000" dirty="0" smtClean="0">
                <a:ea typeface="+mn-ea"/>
              </a:rPr>
              <a:t>some claim that they feel most embarrassment licking the paper due to sexual connotations</a:t>
            </a:r>
          </a:p>
          <a:p>
            <a:pPr marL="742950" lvl="2" indent="-342900" eaLnBrk="1" hangingPunct="1">
              <a:spcBef>
                <a:spcPts val="0"/>
              </a:spcBef>
              <a:spcAft>
                <a:spcPts val="0"/>
              </a:spcAft>
              <a:defRPr/>
            </a:pPr>
            <a:endParaRPr lang="en-GB" sz="2000" dirty="0" smtClean="0">
              <a:ea typeface="+mn-ea"/>
            </a:endParaRPr>
          </a:p>
          <a:p>
            <a:pPr marL="342900" lvl="1" indent="-342900" eaLnBrk="1" hangingPunct="1">
              <a:spcBef>
                <a:spcPts val="0"/>
              </a:spcBef>
              <a:spcAft>
                <a:spcPts val="0"/>
              </a:spcAft>
              <a:defRPr/>
            </a:pPr>
            <a:r>
              <a:rPr lang="en-GB" sz="2400" dirty="0" smtClean="0"/>
              <a:t>For this reason women can prefer  to smoke pre-rolled or manufactured cigarettes in public</a:t>
            </a:r>
          </a:p>
          <a:p>
            <a:pPr marL="342900" lvl="1" indent="-342900" eaLnBrk="1" hangingPunct="1">
              <a:spcBef>
                <a:spcPts val="0"/>
              </a:spcBef>
              <a:spcAft>
                <a:spcPts val="0"/>
              </a:spcAft>
              <a:defRPr/>
            </a:pPr>
            <a:endParaRPr lang="en-GB" sz="2400" dirty="0" smtClean="0"/>
          </a:p>
        </p:txBody>
      </p:sp>
    </p:spTree>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ChangeArrowheads="1"/>
          </p:cNvSpPr>
          <p:nvPr/>
        </p:nvSpPr>
        <p:spPr bwMode="auto">
          <a:xfrm>
            <a:off x="0" y="2357438"/>
            <a:ext cx="7812088" cy="1928812"/>
          </a:xfrm>
          <a:prstGeom prst="rect">
            <a:avLst/>
          </a:prstGeom>
          <a:solidFill>
            <a:srgbClr val="FFFF00"/>
          </a:solidFill>
          <a:ln w="9525">
            <a:noFill/>
            <a:miter lim="800000"/>
            <a:headEnd/>
            <a:tailEnd/>
          </a:ln>
        </p:spPr>
        <p:txBody>
          <a:bodyPr wrap="none" anchor="ctr"/>
          <a:lstStyle/>
          <a:p>
            <a:endParaRPr lang="en-US"/>
          </a:p>
        </p:txBody>
      </p:sp>
      <p:sp>
        <p:nvSpPr>
          <p:cNvPr id="52228" name="Rectangle 4"/>
          <p:cNvSpPr>
            <a:spLocks noChangeArrowheads="1"/>
          </p:cNvSpPr>
          <p:nvPr/>
        </p:nvSpPr>
        <p:spPr bwMode="auto">
          <a:xfrm>
            <a:off x="285750" y="2486025"/>
            <a:ext cx="7542213" cy="1657350"/>
          </a:xfrm>
          <a:prstGeom prst="rect">
            <a:avLst/>
          </a:prstGeom>
          <a:noFill/>
          <a:ln w="9525">
            <a:noFill/>
            <a:miter lim="800000"/>
            <a:headEnd/>
            <a:tailEnd/>
          </a:ln>
        </p:spPr>
        <p:txBody>
          <a:bodyPr lIns="104498" tIns="52249" rIns="104498" bIns="52249"/>
          <a:lstStyle/>
          <a:p>
            <a:r>
              <a:rPr lang="en-GB" sz="5400">
                <a:latin typeface="Calibri" pitchFamily="34" charset="0"/>
              </a:rPr>
              <a:t>Reactions to Proposition</a:t>
            </a:r>
            <a:r>
              <a:rPr lang="en-GB" sz="5700">
                <a:latin typeface="Calibri" pitchFamily="34" charset="0"/>
              </a:rPr>
              <a:t> Areas</a:t>
            </a:r>
            <a:endParaRPr lang="en-GB" sz="5400">
              <a:latin typeface="Calibri" pitchFamily="34" charset="0"/>
            </a:endParaRPr>
          </a:p>
        </p:txBody>
      </p:sp>
      <p:sp>
        <p:nvSpPr>
          <p:cNvPr id="6" name="Rectangle 2"/>
          <p:cNvSpPr>
            <a:spLocks noChangeArrowheads="1"/>
          </p:cNvSpPr>
          <p:nvPr/>
        </p:nvSpPr>
        <p:spPr bwMode="auto">
          <a:xfrm>
            <a:off x="7286625" y="2357438"/>
            <a:ext cx="642938" cy="1928812"/>
          </a:xfrm>
          <a:prstGeom prst="rect">
            <a:avLst/>
          </a:prstGeom>
          <a:solidFill>
            <a:schemeClr val="bg1">
              <a:lumMod val="65000"/>
            </a:schemeClr>
          </a:solidFill>
          <a:ln w="9525" algn="ctr">
            <a:noFill/>
            <a:round/>
            <a:headEnd/>
            <a:tailEnd/>
          </a:ln>
        </p:spPr>
        <p:txBody>
          <a:bodyPr anchor="ctr"/>
          <a:lstStyle/>
          <a:p>
            <a:pPr>
              <a:defRPr/>
            </a:pPr>
            <a:endParaRPr lang="en-GB"/>
          </a:p>
        </p:txBody>
      </p:sp>
      <p:sp>
        <p:nvSpPr>
          <p:cNvPr id="129028" name="Rectangle 2"/>
          <p:cNvSpPr>
            <a:spLocks noChangeArrowheads="1"/>
          </p:cNvSpPr>
          <p:nvPr/>
        </p:nvSpPr>
        <p:spPr bwMode="auto">
          <a:xfrm>
            <a:off x="7929563" y="2357438"/>
            <a:ext cx="642937" cy="1928812"/>
          </a:xfrm>
          <a:prstGeom prst="rect">
            <a:avLst/>
          </a:prstGeom>
          <a:solidFill>
            <a:schemeClr val="tx1"/>
          </a:solidFill>
          <a:ln w="9525" algn="ctr">
            <a:noFill/>
            <a:round/>
            <a:headEnd/>
            <a:tailEnd/>
          </a:ln>
        </p:spPr>
        <p:txBody>
          <a:bodyPr anchor="ct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2227"/>
                                        </p:tgtEl>
                                        <p:attrNameLst>
                                          <p:attrName>style.visibility</p:attrName>
                                        </p:attrNameLst>
                                      </p:cBhvr>
                                      <p:to>
                                        <p:strVal val="visible"/>
                                      </p:to>
                                    </p:set>
                                    <p:animEffect transition="in" filter="wipe(left)">
                                      <p:cBhvr>
                                        <p:cTn id="7" dur="500"/>
                                        <p:tgtEl>
                                          <p:spTgt spid="5222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2228"/>
                                        </p:tgtEl>
                                        <p:attrNameLst>
                                          <p:attrName>style.visibility</p:attrName>
                                        </p:attrNameLst>
                                      </p:cBhvr>
                                      <p:to>
                                        <p:strVal val="visible"/>
                                      </p:to>
                                    </p:set>
                                    <p:animEffect transition="in" filter="wipe(left)">
                                      <p:cBhvr>
                                        <p:cTn id="11" dur="500"/>
                                        <p:tgtEl>
                                          <p:spTgt spid="52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animBg="1" autoUpdateAnimBg="0"/>
      <p:bldP spid="52228" grpId="0" autoUpdateAnimBg="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3" name="Title 1"/>
          <p:cNvSpPr>
            <a:spLocks noGrp="1"/>
          </p:cNvSpPr>
          <p:nvPr>
            <p:ph type="title"/>
          </p:nvPr>
        </p:nvSpPr>
        <p:spPr>
          <a:xfrm>
            <a:off x="303213" y="215900"/>
            <a:ext cx="8589962" cy="1077913"/>
          </a:xfrm>
        </p:spPr>
        <p:txBody>
          <a:bodyPr/>
          <a:lstStyle/>
          <a:p>
            <a:pPr eaLnBrk="1" hangingPunct="1"/>
            <a:r>
              <a:rPr lang="en-GB" smtClean="0"/>
              <a:t>Many respondents claim they have tried to quit smoking previously; key reasons are:</a:t>
            </a:r>
          </a:p>
        </p:txBody>
      </p:sp>
      <p:sp>
        <p:nvSpPr>
          <p:cNvPr id="5" name="Rounded Rectangle 4"/>
          <p:cNvSpPr/>
          <p:nvPr/>
        </p:nvSpPr>
        <p:spPr>
          <a:xfrm>
            <a:off x="500063" y="1571625"/>
            <a:ext cx="4000500" cy="2071688"/>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b="1" dirty="0">
                <a:solidFill>
                  <a:schemeClr val="tx1"/>
                </a:solidFill>
                <a:latin typeface="Calibri" pitchFamily="34" charset="0"/>
              </a:rPr>
              <a:t>HEALTH OF CHILD</a:t>
            </a:r>
          </a:p>
          <a:p>
            <a:pPr marL="177800" indent="-177800">
              <a:buFont typeface="Arial" pitchFamily="34" charset="0"/>
              <a:buChar char="•"/>
              <a:defRPr/>
            </a:pPr>
            <a:r>
              <a:rPr lang="en-GB" sz="1800" dirty="0">
                <a:solidFill>
                  <a:schemeClr val="tx1"/>
                </a:solidFill>
                <a:latin typeface="Calibri" pitchFamily="34" charset="0"/>
              </a:rPr>
              <a:t>Many women give up smoking when pregnant as concerned about effects on child</a:t>
            </a:r>
          </a:p>
          <a:p>
            <a:pPr marL="177800" indent="-177800">
              <a:buFont typeface="Arial" pitchFamily="34" charset="0"/>
              <a:buChar char="•"/>
              <a:defRPr/>
            </a:pPr>
            <a:r>
              <a:rPr lang="en-GB" sz="1800" dirty="0">
                <a:solidFill>
                  <a:schemeClr val="tx1"/>
                </a:solidFill>
                <a:latin typeface="Calibri" pitchFamily="34" charset="0"/>
              </a:rPr>
              <a:t>Male partners also try to quit with birth of a new child as don’t want to expose child to smoke</a:t>
            </a:r>
          </a:p>
        </p:txBody>
      </p:sp>
      <p:sp>
        <p:nvSpPr>
          <p:cNvPr id="7" name="Rounded Rectangle 6"/>
          <p:cNvSpPr/>
          <p:nvPr/>
        </p:nvSpPr>
        <p:spPr>
          <a:xfrm>
            <a:off x="4643438" y="1571625"/>
            <a:ext cx="4000500" cy="2071688"/>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b="1" dirty="0">
                <a:solidFill>
                  <a:schemeClr val="tx1"/>
                </a:solidFill>
                <a:latin typeface="Calibri" pitchFamily="34" charset="0"/>
              </a:rPr>
              <a:t>OWN HEALTH </a:t>
            </a:r>
          </a:p>
          <a:p>
            <a:pPr marL="177800" indent="-177800">
              <a:buFont typeface="Arial" pitchFamily="34" charset="0"/>
              <a:buChar char="•"/>
              <a:defRPr/>
            </a:pPr>
            <a:r>
              <a:rPr lang="en-GB" sz="1800" dirty="0">
                <a:solidFill>
                  <a:schemeClr val="tx1"/>
                </a:solidFill>
                <a:latin typeface="Calibri" pitchFamily="34" charset="0"/>
              </a:rPr>
              <a:t>Illness or death of a family member/ friend due to smoking has impact</a:t>
            </a:r>
          </a:p>
          <a:p>
            <a:pPr marL="177800" indent="-177800">
              <a:buFont typeface="Arial" pitchFamily="34" charset="0"/>
              <a:buChar char="•"/>
              <a:defRPr/>
            </a:pPr>
            <a:r>
              <a:rPr lang="en-GB" sz="1800" dirty="0">
                <a:solidFill>
                  <a:schemeClr val="tx1"/>
                </a:solidFill>
                <a:latin typeface="Calibri" pitchFamily="34" charset="0"/>
              </a:rPr>
              <a:t>Some (especially men and those who are more sporty) have quit in past due to health concerns (often manifested by shortness of breath)</a:t>
            </a:r>
          </a:p>
        </p:txBody>
      </p:sp>
      <p:sp>
        <p:nvSpPr>
          <p:cNvPr id="8" name="Rounded Rectangle 7"/>
          <p:cNvSpPr/>
          <p:nvPr/>
        </p:nvSpPr>
        <p:spPr>
          <a:xfrm>
            <a:off x="500063" y="3714750"/>
            <a:ext cx="4000500" cy="2071688"/>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b="1" dirty="0">
                <a:solidFill>
                  <a:schemeClr val="bg1"/>
                </a:solidFill>
                <a:latin typeface="Calibri" pitchFamily="34" charset="0"/>
              </a:rPr>
              <a:t>APPEARANCE TO OTHERS </a:t>
            </a:r>
          </a:p>
          <a:p>
            <a:pPr marL="177800" indent="-177800">
              <a:buFont typeface="Arial" pitchFamily="34" charset="0"/>
              <a:buChar char="•"/>
              <a:defRPr/>
            </a:pPr>
            <a:r>
              <a:rPr lang="en-GB" sz="1800" dirty="0">
                <a:solidFill>
                  <a:schemeClr val="bg1"/>
                </a:solidFill>
                <a:latin typeface="Calibri" pitchFamily="34" charset="0"/>
              </a:rPr>
              <a:t>Can be persuaded to quit by partner, if partner is a non/ex-smoker</a:t>
            </a:r>
          </a:p>
          <a:p>
            <a:pPr marL="177800" indent="-177800">
              <a:buFont typeface="Arial" pitchFamily="34" charset="0"/>
              <a:buChar char="•"/>
              <a:defRPr/>
            </a:pPr>
            <a:r>
              <a:rPr lang="en-GB" sz="1800" dirty="0">
                <a:solidFill>
                  <a:schemeClr val="bg1"/>
                </a:solidFill>
                <a:latin typeface="Calibri" pitchFamily="34" charset="0"/>
              </a:rPr>
              <a:t>Worried that they will appear unattractive e.g. smell/taste bad (a bigger preoccupation for women)</a:t>
            </a:r>
          </a:p>
        </p:txBody>
      </p:sp>
      <p:sp>
        <p:nvSpPr>
          <p:cNvPr id="9" name="Rounded Rectangle 8"/>
          <p:cNvSpPr/>
          <p:nvPr/>
        </p:nvSpPr>
        <p:spPr>
          <a:xfrm>
            <a:off x="4643438" y="3714750"/>
            <a:ext cx="4000500" cy="2071688"/>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b="1" dirty="0">
                <a:solidFill>
                  <a:schemeClr val="bg1"/>
                </a:solidFill>
                <a:latin typeface="Calibri" pitchFamily="34" charset="0"/>
              </a:rPr>
              <a:t>MONEY</a:t>
            </a:r>
          </a:p>
          <a:p>
            <a:pPr marL="177800" indent="-177800">
              <a:buFont typeface="Arial" pitchFamily="34" charset="0"/>
              <a:buChar char="•"/>
              <a:defRPr/>
            </a:pPr>
            <a:r>
              <a:rPr lang="en-GB" sz="1800" dirty="0">
                <a:solidFill>
                  <a:schemeClr val="bg1"/>
                </a:solidFill>
                <a:latin typeface="Calibri" pitchFamily="34" charset="0"/>
              </a:rPr>
              <a:t>A minority have quit in order to save money – tends to work best if there is a tangible item that they need</a:t>
            </a:r>
          </a:p>
        </p:txBody>
      </p:sp>
      <p:sp>
        <p:nvSpPr>
          <p:cNvPr id="10" name="Text Box 10"/>
          <p:cNvSpPr txBox="1">
            <a:spLocks noChangeArrowheads="1"/>
          </p:cNvSpPr>
          <p:nvPr/>
        </p:nvSpPr>
        <p:spPr bwMode="auto">
          <a:xfrm>
            <a:off x="3175" y="6021388"/>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teens tend to consider smoking a phase, and believe </a:t>
            </a:r>
          </a:p>
          <a:p>
            <a:pPr marL="279400"/>
            <a:r>
              <a:rPr lang="en-US" sz="2400" b="1">
                <a:latin typeface="Calibri" pitchFamily="34" charset="0"/>
              </a:rPr>
              <a:t>   they will quit in future – more conscious of health issues » </a:t>
            </a:r>
          </a:p>
        </p:txBody>
      </p:sp>
      <p:pic>
        <p:nvPicPr>
          <p:cNvPr id="11"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1" name="Title 1"/>
          <p:cNvSpPr>
            <a:spLocks noGrp="1"/>
          </p:cNvSpPr>
          <p:nvPr>
            <p:ph type="title"/>
          </p:nvPr>
        </p:nvSpPr>
        <p:spPr>
          <a:xfrm>
            <a:off x="303213" y="215900"/>
            <a:ext cx="8589962" cy="1077913"/>
          </a:xfrm>
        </p:spPr>
        <p:txBody>
          <a:bodyPr/>
          <a:lstStyle/>
          <a:p>
            <a:pPr eaLnBrk="1" hangingPunct="1"/>
            <a:r>
              <a:rPr lang="en-GB" smtClean="0"/>
              <a:t>The following quitting proposition territories were explored in HRT user groups </a:t>
            </a:r>
            <a:r>
              <a:rPr lang="en-GB" sz="1800" smtClean="0"/>
              <a:t>(all messages included in appendix)</a:t>
            </a:r>
            <a:endParaRPr lang="en-GB" smtClean="0"/>
          </a:p>
        </p:txBody>
      </p:sp>
      <p:sp>
        <p:nvSpPr>
          <p:cNvPr id="4" name="Rounded Rectangle 3"/>
          <p:cNvSpPr/>
          <p:nvPr/>
        </p:nvSpPr>
        <p:spPr>
          <a:xfrm>
            <a:off x="357188" y="1285875"/>
            <a:ext cx="8072437" cy="4786313"/>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 name="Rounded Rectangle 4"/>
          <p:cNvSpPr/>
          <p:nvPr/>
        </p:nvSpPr>
        <p:spPr>
          <a:xfrm>
            <a:off x="571500" y="1571625"/>
            <a:ext cx="3714750" cy="135731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latin typeface="Calibri" pitchFamily="34" charset="0"/>
              </a:rPr>
              <a:t>1.  DANGEROUS SUBSTANCES</a:t>
            </a:r>
          </a:p>
        </p:txBody>
      </p:sp>
      <p:sp>
        <p:nvSpPr>
          <p:cNvPr id="8" name="Rounded Rectangle 7"/>
          <p:cNvSpPr/>
          <p:nvPr/>
        </p:nvSpPr>
        <p:spPr>
          <a:xfrm>
            <a:off x="4429125" y="1571625"/>
            <a:ext cx="3786188" cy="135731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457200" indent="-457200" algn="ctr">
              <a:buFontTx/>
              <a:buAutoNum type="arabicPeriod" startAt="2"/>
              <a:defRPr/>
            </a:pPr>
            <a:r>
              <a:rPr lang="en-GB" sz="2400" dirty="0">
                <a:latin typeface="Calibri" pitchFamily="34" charset="0"/>
              </a:rPr>
              <a:t>CHEAP AS AN </a:t>
            </a:r>
          </a:p>
          <a:p>
            <a:pPr marL="457200" indent="-457200" algn="ctr">
              <a:defRPr/>
            </a:pPr>
            <a:r>
              <a:rPr lang="en-GB" sz="2400" dirty="0">
                <a:latin typeface="Calibri" pitchFamily="34" charset="0"/>
              </a:rPr>
              <a:t>EXCUSE</a:t>
            </a:r>
          </a:p>
        </p:txBody>
      </p:sp>
      <p:sp>
        <p:nvSpPr>
          <p:cNvPr id="9" name="Rounded Rectangle 8"/>
          <p:cNvSpPr/>
          <p:nvPr/>
        </p:nvSpPr>
        <p:spPr>
          <a:xfrm>
            <a:off x="571500" y="3000375"/>
            <a:ext cx="3714750" cy="135731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457200" indent="-457200" algn="ctr">
              <a:buFontTx/>
              <a:buAutoNum type="arabicPeriod" startAt="3"/>
              <a:defRPr/>
            </a:pPr>
            <a:r>
              <a:rPr lang="en-GB" sz="2400" dirty="0">
                <a:latin typeface="Calibri" pitchFamily="34" charset="0"/>
              </a:rPr>
              <a:t>REPOSITION THE </a:t>
            </a:r>
          </a:p>
          <a:p>
            <a:pPr marL="457200" indent="-457200" algn="ctr">
              <a:defRPr/>
            </a:pPr>
            <a:r>
              <a:rPr lang="en-GB" sz="2400" dirty="0">
                <a:latin typeface="Calibri" pitchFamily="34" charset="0"/>
              </a:rPr>
              <a:t>RITUAL</a:t>
            </a:r>
          </a:p>
        </p:txBody>
      </p:sp>
      <p:sp>
        <p:nvSpPr>
          <p:cNvPr id="10" name="Rounded Rectangle 9"/>
          <p:cNvSpPr/>
          <p:nvPr/>
        </p:nvSpPr>
        <p:spPr>
          <a:xfrm>
            <a:off x="4429125" y="3000375"/>
            <a:ext cx="3786188" cy="135731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457200" indent="-457200" algn="ctr">
              <a:buFontTx/>
              <a:buAutoNum type="arabicPeriod" startAt="4"/>
              <a:defRPr/>
            </a:pPr>
            <a:r>
              <a:rPr lang="en-GB" sz="2400" dirty="0">
                <a:latin typeface="Calibri" pitchFamily="34" charset="0"/>
              </a:rPr>
              <a:t>BRAND SWITCH </a:t>
            </a:r>
          </a:p>
          <a:p>
            <a:pPr marL="457200" indent="-457200" algn="ctr">
              <a:defRPr/>
            </a:pPr>
            <a:r>
              <a:rPr lang="en-GB" sz="2400" dirty="0">
                <a:latin typeface="Calibri" pitchFamily="34" charset="0"/>
              </a:rPr>
              <a:t>TO NRT</a:t>
            </a:r>
          </a:p>
        </p:txBody>
      </p:sp>
      <p:sp>
        <p:nvSpPr>
          <p:cNvPr id="12" name="Rounded Rectangle 11"/>
          <p:cNvSpPr/>
          <p:nvPr/>
        </p:nvSpPr>
        <p:spPr>
          <a:xfrm>
            <a:off x="571500" y="4429125"/>
            <a:ext cx="3786188" cy="135731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latin typeface="Calibri" pitchFamily="34" charset="0"/>
              </a:rPr>
              <a:t>5.  IMPACT ON APPEARANCE</a:t>
            </a:r>
          </a:p>
        </p:txBody>
      </p:sp>
      <p:sp>
        <p:nvSpPr>
          <p:cNvPr id="13" name="Rounded Rectangle 12"/>
          <p:cNvSpPr/>
          <p:nvPr/>
        </p:nvSpPr>
        <p:spPr>
          <a:xfrm>
            <a:off x="4500563" y="4429125"/>
            <a:ext cx="3714750" cy="135731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457200" indent="-457200" algn="ctr">
              <a:buFontTx/>
              <a:buAutoNum type="arabicPeriod" startAt="6"/>
              <a:defRPr/>
            </a:pPr>
            <a:r>
              <a:rPr lang="en-GB" sz="2400" dirty="0">
                <a:latin typeface="Calibri" pitchFamily="34" charset="0"/>
              </a:rPr>
              <a:t>DE-NORMALISING</a:t>
            </a:r>
          </a:p>
          <a:p>
            <a:pPr marL="457200" indent="-457200" algn="ctr">
              <a:buFontTx/>
              <a:buAutoNum type="arabicPeriod" startAt="6"/>
              <a:defRPr/>
            </a:pPr>
            <a:endParaRPr lang="en-GB" sz="2400" dirty="0">
              <a:latin typeface="Calibri" pitchFamily="34" charset="0"/>
            </a:endParaRPr>
          </a:p>
        </p:txBody>
      </p:sp>
      <p:sp>
        <p:nvSpPr>
          <p:cNvPr id="24" name="Text Box 10"/>
          <p:cNvSpPr txBox="1">
            <a:spLocks noChangeArrowheads="1"/>
          </p:cNvSpPr>
          <p:nvPr/>
        </p:nvSpPr>
        <p:spPr bwMode="auto">
          <a:xfrm>
            <a:off x="3175" y="6021388"/>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Dangerous Substances is the most successful territory » </a:t>
            </a:r>
          </a:p>
        </p:txBody>
      </p:sp>
      <p:pic>
        <p:nvPicPr>
          <p:cNvPr id="25"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69" name="Title 1"/>
          <p:cNvSpPr>
            <a:spLocks noGrp="1"/>
          </p:cNvSpPr>
          <p:nvPr>
            <p:ph type="title"/>
          </p:nvPr>
        </p:nvSpPr>
        <p:spPr>
          <a:xfrm>
            <a:off x="303213" y="422275"/>
            <a:ext cx="8589962" cy="1077913"/>
          </a:xfrm>
        </p:spPr>
        <p:txBody>
          <a:bodyPr/>
          <a:lstStyle/>
          <a:p>
            <a:pPr eaLnBrk="1" hangingPunct="1"/>
            <a:r>
              <a:rPr lang="en-GB" smtClean="0"/>
              <a:t>Affirming the dangerous status of HRT likely to make HRT smokers contemplate quitting</a:t>
            </a:r>
          </a:p>
        </p:txBody>
      </p:sp>
      <p:sp>
        <p:nvSpPr>
          <p:cNvPr id="135170" name="Content Placeholder 2"/>
          <p:cNvSpPr>
            <a:spLocks noGrp="1"/>
          </p:cNvSpPr>
          <p:nvPr>
            <p:ph idx="1"/>
          </p:nvPr>
        </p:nvSpPr>
        <p:spPr>
          <a:xfrm>
            <a:off x="303213" y="1428750"/>
            <a:ext cx="8589962" cy="4525963"/>
          </a:xfrm>
        </p:spPr>
        <p:txBody>
          <a:bodyPr/>
          <a:lstStyle/>
          <a:p>
            <a:pPr eaLnBrk="1" hangingPunct="1"/>
            <a:r>
              <a:rPr lang="en-GB" sz="2000" smtClean="0"/>
              <a:t>Debunking myths around the ‘natural’ status of HRT captures attention and very specific to HRT usage – ensures HRT smokers are not ‘off the hook’</a:t>
            </a:r>
          </a:p>
          <a:p>
            <a:pPr lvl="1" eaLnBrk="1" hangingPunct="1"/>
            <a:r>
              <a:rPr lang="en-GB" sz="1600" smtClean="0"/>
              <a:t>all believe that rolling tobacco is a natural and healthier alternative to manufactured cigarettes, therefore facts around content and growing methods have real impact and start to make smokers think</a:t>
            </a:r>
          </a:p>
          <a:p>
            <a:pPr lvl="1" eaLnBrk="1" hangingPunct="1"/>
            <a:r>
              <a:rPr lang="en-GB" sz="1600" smtClean="0"/>
              <a:t>this is an area where hard facts/statistics will need to be presented to ensure credibility (as natural associations are so ingrained)</a:t>
            </a:r>
          </a:p>
          <a:p>
            <a:pPr eaLnBrk="1" hangingPunct="1"/>
            <a:r>
              <a:rPr lang="en-GB" sz="2000" smtClean="0"/>
              <a:t>However, linking smoking to cancer and heart disease is considered ‘old news’ and generic</a:t>
            </a:r>
          </a:p>
          <a:p>
            <a:pPr lvl="1" eaLnBrk="1" hangingPunct="1"/>
            <a:r>
              <a:rPr lang="en-GB" sz="1600" smtClean="0"/>
              <a:t>all are aware of the risks of smoking, therefore can feel like a very obvious message territory</a:t>
            </a:r>
          </a:p>
          <a:p>
            <a:pPr lvl="1" eaLnBrk="1" hangingPunct="1"/>
            <a:r>
              <a:rPr lang="en-GB" sz="1600" smtClean="0"/>
              <a:t>in addition, many smokers continue to be sceptical about the risks of contracting cancer via smoking </a:t>
            </a:r>
          </a:p>
          <a:p>
            <a:pPr lvl="1" eaLnBrk="1" hangingPunct="1"/>
            <a:r>
              <a:rPr lang="en-GB" sz="1600" smtClean="0"/>
              <a:t>is there potential to take a more disruptive approach e.g. idea of self harm (especially interesting for teens)</a:t>
            </a:r>
          </a:p>
        </p:txBody>
      </p:sp>
      <p:sp>
        <p:nvSpPr>
          <p:cNvPr id="6" name="TextBox 5"/>
          <p:cNvSpPr txBox="1"/>
          <p:nvPr/>
        </p:nvSpPr>
        <p:spPr>
          <a:xfrm>
            <a:off x="142875" y="120650"/>
            <a:ext cx="3298825" cy="307975"/>
          </a:xfrm>
          <a:prstGeom prst="rect">
            <a:avLst/>
          </a:prstGeom>
          <a:noFill/>
        </p:spPr>
        <p:txBody>
          <a:bodyPr wrap="none">
            <a:spAutoFit/>
          </a:bodyPr>
          <a:lstStyle/>
          <a:p>
            <a:pPr>
              <a:defRPr/>
            </a:pPr>
            <a:r>
              <a:rPr lang="en-GB" dirty="0">
                <a:solidFill>
                  <a:schemeClr val="tx1">
                    <a:lumMod val="85000"/>
                    <a:lumOff val="15000"/>
                  </a:schemeClr>
                </a:solidFill>
                <a:latin typeface="Calibri" pitchFamily="34" charset="0"/>
              </a:rPr>
              <a:t>Dangerous Substances – Overall Reactions </a:t>
            </a:r>
          </a:p>
        </p:txBody>
      </p:sp>
      <p:sp>
        <p:nvSpPr>
          <p:cNvPr id="7" name="Text Box 10"/>
          <p:cNvSpPr txBox="1">
            <a:spLocks noChangeArrowheads="1"/>
          </p:cNvSpPr>
          <p:nvPr/>
        </p:nvSpPr>
        <p:spPr bwMode="auto">
          <a:xfrm>
            <a:off x="3175" y="6021388"/>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this territory has most impact as it is ‘new news’ and</a:t>
            </a:r>
          </a:p>
          <a:p>
            <a:pPr marL="279400"/>
            <a:r>
              <a:rPr lang="en-US" sz="2400" b="1">
                <a:latin typeface="Calibri" pitchFamily="34" charset="0"/>
              </a:rPr>
              <a:t>   HRT specific » </a:t>
            </a:r>
          </a:p>
        </p:txBody>
      </p:sp>
      <p:pic>
        <p:nvPicPr>
          <p:cNvPr id="8"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7" name="Title 1"/>
          <p:cNvSpPr>
            <a:spLocks noGrp="1"/>
          </p:cNvSpPr>
          <p:nvPr>
            <p:ph type="title"/>
          </p:nvPr>
        </p:nvSpPr>
        <p:spPr>
          <a:xfrm>
            <a:off x="303213" y="461963"/>
            <a:ext cx="8589962" cy="585787"/>
          </a:xfrm>
        </p:spPr>
        <p:txBody>
          <a:bodyPr/>
          <a:lstStyle/>
          <a:p>
            <a:pPr eaLnBrk="1" hangingPunct="1"/>
            <a:r>
              <a:rPr lang="en-GB" smtClean="0"/>
              <a:t>The most motivating messages are as follows:</a:t>
            </a:r>
          </a:p>
        </p:txBody>
      </p:sp>
      <p:sp>
        <p:nvSpPr>
          <p:cNvPr id="4" name="TextBox 3"/>
          <p:cNvSpPr txBox="1"/>
          <p:nvPr/>
        </p:nvSpPr>
        <p:spPr>
          <a:xfrm>
            <a:off x="142875" y="120650"/>
            <a:ext cx="3008313" cy="307975"/>
          </a:xfrm>
          <a:prstGeom prst="rect">
            <a:avLst/>
          </a:prstGeom>
          <a:noFill/>
        </p:spPr>
        <p:txBody>
          <a:bodyPr wrap="none">
            <a:spAutoFit/>
          </a:bodyPr>
          <a:lstStyle/>
          <a:p>
            <a:pPr>
              <a:defRPr/>
            </a:pPr>
            <a:r>
              <a:rPr lang="en-GB" dirty="0">
                <a:solidFill>
                  <a:schemeClr val="tx1">
                    <a:lumMod val="85000"/>
                    <a:lumOff val="15000"/>
                  </a:schemeClr>
                </a:solidFill>
                <a:latin typeface="Calibri" pitchFamily="34" charset="0"/>
              </a:rPr>
              <a:t>Dangerous Substances – Key Messages</a:t>
            </a:r>
          </a:p>
        </p:txBody>
      </p:sp>
      <p:sp>
        <p:nvSpPr>
          <p:cNvPr id="6" name="Rounded Rectangle 5"/>
          <p:cNvSpPr/>
          <p:nvPr/>
        </p:nvSpPr>
        <p:spPr>
          <a:xfrm>
            <a:off x="214313" y="1214438"/>
            <a:ext cx="3643312" cy="1143000"/>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‘Your tobacco is just as harmful – grown in the same place, processed by the same company’</a:t>
            </a:r>
          </a:p>
        </p:txBody>
      </p:sp>
      <p:sp>
        <p:nvSpPr>
          <p:cNvPr id="7" name="Rounded Rectangle 6"/>
          <p:cNvSpPr/>
          <p:nvPr/>
        </p:nvSpPr>
        <p:spPr>
          <a:xfrm>
            <a:off x="214313" y="3357563"/>
            <a:ext cx="3643312" cy="1143000"/>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‘The smoke you inhale from HRT contains.....’</a:t>
            </a:r>
          </a:p>
        </p:txBody>
      </p:sp>
      <p:sp>
        <p:nvSpPr>
          <p:cNvPr id="8" name="Rounded Rectangle 7"/>
          <p:cNvSpPr/>
          <p:nvPr/>
        </p:nvSpPr>
        <p:spPr>
          <a:xfrm>
            <a:off x="214313" y="5072063"/>
            <a:ext cx="3643312" cy="1143000"/>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‘Scientific research has found significant levels of toxic chemicals even in pure additive free tobacco’</a:t>
            </a:r>
          </a:p>
        </p:txBody>
      </p:sp>
      <p:sp>
        <p:nvSpPr>
          <p:cNvPr id="9" name="Right Arrow 8"/>
          <p:cNvSpPr/>
          <p:nvPr/>
        </p:nvSpPr>
        <p:spPr>
          <a:xfrm>
            <a:off x="3857625" y="1285875"/>
            <a:ext cx="714375" cy="1143000"/>
          </a:xfrm>
          <a:prstGeom prst="rightArrow">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Calibri" pitchFamily="34" charset="0"/>
            </a:endParaRPr>
          </a:p>
        </p:txBody>
      </p:sp>
      <p:sp>
        <p:nvSpPr>
          <p:cNvPr id="10" name="Right Arrow 9"/>
          <p:cNvSpPr/>
          <p:nvPr/>
        </p:nvSpPr>
        <p:spPr>
          <a:xfrm>
            <a:off x="3857625" y="3429000"/>
            <a:ext cx="714375" cy="1143000"/>
          </a:xfrm>
          <a:prstGeom prst="rightArrow">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Calibri" pitchFamily="34" charset="0"/>
            </a:endParaRPr>
          </a:p>
        </p:txBody>
      </p:sp>
      <p:sp>
        <p:nvSpPr>
          <p:cNvPr id="11" name="Right Arrow 10"/>
          <p:cNvSpPr/>
          <p:nvPr/>
        </p:nvSpPr>
        <p:spPr>
          <a:xfrm>
            <a:off x="3857625" y="5072063"/>
            <a:ext cx="714375" cy="1143000"/>
          </a:xfrm>
          <a:prstGeom prst="rightArrow">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Calibri" pitchFamily="34" charset="0"/>
            </a:endParaRPr>
          </a:p>
        </p:txBody>
      </p:sp>
      <p:sp>
        <p:nvSpPr>
          <p:cNvPr id="137225" name="TextBox 11"/>
          <p:cNvSpPr txBox="1">
            <a:spLocks noChangeArrowheads="1"/>
          </p:cNvSpPr>
          <p:nvPr/>
        </p:nvSpPr>
        <p:spPr bwMode="auto">
          <a:xfrm>
            <a:off x="4643438" y="1071563"/>
            <a:ext cx="4500562" cy="1816100"/>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HRT smokers have ‘organic’ perceptions of manufacturers (HRT comes from the field and is not processed by big tobacco companies) so this makes smokers start to question their assumptions</a:t>
            </a:r>
          </a:p>
          <a:p>
            <a:pPr marL="177800" indent="-177800">
              <a:buFont typeface="Arial" charset="0"/>
              <a:buChar char="•"/>
            </a:pPr>
            <a:r>
              <a:rPr lang="en-GB">
                <a:latin typeface="Calibri" pitchFamily="34" charset="0"/>
              </a:rPr>
              <a:t>B&amp;H entering market may start to help dispel these myths to some degree</a:t>
            </a:r>
          </a:p>
          <a:p>
            <a:pPr marL="177800" indent="-177800">
              <a:buFont typeface="Arial" charset="0"/>
              <a:buChar char="•"/>
            </a:pPr>
            <a:r>
              <a:rPr lang="en-GB">
                <a:latin typeface="Calibri" pitchFamily="34" charset="0"/>
              </a:rPr>
              <a:t>Word ‘harmful’ works better than ‘dangerous’ as is more health oriented and less inflammatory</a:t>
            </a:r>
          </a:p>
        </p:txBody>
      </p:sp>
      <p:sp>
        <p:nvSpPr>
          <p:cNvPr id="137226" name="TextBox 12"/>
          <p:cNvSpPr txBox="1">
            <a:spLocks noChangeArrowheads="1"/>
          </p:cNvSpPr>
          <p:nvPr/>
        </p:nvSpPr>
        <p:spPr bwMode="auto">
          <a:xfrm>
            <a:off x="4643438" y="3184525"/>
            <a:ext cx="4500562" cy="1816100"/>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HRT smokers are often unaware that rolling tobacco contains such toxic ingredients </a:t>
            </a:r>
          </a:p>
          <a:p>
            <a:pPr marL="177800" indent="-177800">
              <a:buFont typeface="Arial" charset="0"/>
              <a:buChar char="•"/>
            </a:pPr>
            <a:r>
              <a:rPr lang="en-GB">
                <a:latin typeface="Calibri" pitchFamily="34" charset="0"/>
              </a:rPr>
              <a:t>Arsenic, formaldehyde, cyanide and carbon monoxide are key ingredients which most concern smokers –considered to be poisonous substances whereas others are perceived to be distasteful only</a:t>
            </a:r>
          </a:p>
          <a:p>
            <a:pPr marL="177800" indent="-177800">
              <a:buFont typeface="Arial" charset="0"/>
              <a:buChar char="•"/>
            </a:pPr>
            <a:r>
              <a:rPr lang="en-GB">
                <a:latin typeface="Calibri" pitchFamily="34" charset="0"/>
              </a:rPr>
              <a:t>Filters can be seen as a means of limiting harmful contact so need to ensure this is considered</a:t>
            </a:r>
          </a:p>
        </p:txBody>
      </p:sp>
      <p:sp>
        <p:nvSpPr>
          <p:cNvPr id="137227" name="TextBox 13"/>
          <p:cNvSpPr txBox="1">
            <a:spLocks noChangeArrowheads="1"/>
          </p:cNvSpPr>
          <p:nvPr/>
        </p:nvSpPr>
        <p:spPr bwMode="auto">
          <a:xfrm>
            <a:off x="4643438" y="5260975"/>
            <a:ext cx="4500562" cy="1169988"/>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Some are aware and minority have even used American Spirit and remember ‘no additive’ claims, therefore this works to dispel myths</a:t>
            </a:r>
          </a:p>
          <a:p>
            <a:pPr marL="177800" indent="-177800">
              <a:buFont typeface="Arial" charset="0"/>
              <a:buChar char="•"/>
            </a:pPr>
            <a:r>
              <a:rPr lang="en-GB">
                <a:latin typeface="Calibri" pitchFamily="34" charset="0"/>
              </a:rPr>
              <a:t>Words ‘scientific research’ help to increase credibility although ‘toxic’ is a little strange</a:t>
            </a:r>
          </a:p>
        </p:txBody>
      </p:sp>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5" name="Title 1"/>
          <p:cNvSpPr>
            <a:spLocks noGrp="1"/>
          </p:cNvSpPr>
          <p:nvPr>
            <p:ph type="title"/>
          </p:nvPr>
        </p:nvSpPr>
        <p:spPr>
          <a:xfrm>
            <a:off x="303213" y="357188"/>
            <a:ext cx="8589962" cy="1077912"/>
          </a:xfrm>
        </p:spPr>
        <p:txBody>
          <a:bodyPr/>
          <a:lstStyle/>
          <a:p>
            <a:pPr eaLnBrk="1" hangingPunct="1"/>
            <a:r>
              <a:rPr lang="en-GB" smtClean="0"/>
              <a:t>It is important that messaging dispels myths and convinces HRT smokers of the true danger </a:t>
            </a:r>
          </a:p>
        </p:txBody>
      </p:sp>
      <p:sp>
        <p:nvSpPr>
          <p:cNvPr id="3" name="Content Placeholder 2"/>
          <p:cNvSpPr>
            <a:spLocks noGrp="1"/>
          </p:cNvSpPr>
          <p:nvPr>
            <p:ph idx="1"/>
          </p:nvPr>
        </p:nvSpPr>
        <p:spPr>
          <a:xfrm>
            <a:off x="303213" y="1903413"/>
            <a:ext cx="8589962" cy="4525962"/>
          </a:xfrm>
        </p:spPr>
        <p:txBody>
          <a:bodyPr/>
          <a:lstStyle/>
          <a:p>
            <a:pPr eaLnBrk="1" hangingPunct="1">
              <a:defRPr/>
            </a:pPr>
            <a:r>
              <a:rPr lang="en-GB" sz="2000" dirty="0" smtClean="0"/>
              <a:t>It is important to acknowledge that manufactured cigarettes and HRT are different but equally dangerous (even when smoking less tobacco!)</a:t>
            </a:r>
          </a:p>
          <a:p>
            <a:pPr lvl="1" eaLnBrk="1" hangingPunct="1">
              <a:defRPr/>
            </a:pPr>
            <a:r>
              <a:rPr lang="en-GB" sz="1800" dirty="0" smtClean="0"/>
              <a:t>listing the contents of manufactured vs. HRT cigarettes may assist</a:t>
            </a:r>
          </a:p>
          <a:p>
            <a:pPr lvl="1" eaLnBrk="1" hangingPunct="1">
              <a:defRPr/>
            </a:pPr>
            <a:r>
              <a:rPr lang="en-GB" sz="1800" dirty="0" smtClean="0"/>
              <a:t>this may also </a:t>
            </a:r>
            <a:r>
              <a:rPr lang="en-GB" sz="1800" b="1" dirty="0" smtClean="0"/>
              <a:t>help to explain why roll-ups go out</a:t>
            </a:r>
            <a:r>
              <a:rPr lang="en-GB" sz="1800" dirty="0" smtClean="0"/>
              <a:t>, and will help to prevent smokers using this as evidence that HRT contains more natural ingredients</a:t>
            </a:r>
          </a:p>
          <a:p>
            <a:pPr eaLnBrk="1" hangingPunct="1">
              <a:defRPr/>
            </a:pPr>
            <a:r>
              <a:rPr lang="en-GB" sz="2000" dirty="0" smtClean="0"/>
              <a:t>There is a need to dispel the positive, organic and traditional imagery around HRT growing/production processes </a:t>
            </a:r>
          </a:p>
          <a:p>
            <a:pPr lvl="1" eaLnBrk="1" hangingPunct="1">
              <a:defRPr/>
            </a:pPr>
            <a:r>
              <a:rPr lang="en-GB" sz="1800" dirty="0" smtClean="0"/>
              <a:t>show HRT smokers that rolling tobacco is actually produced on a grand scale e.g. in a huge tobacco company plant (visual evidence may be required)</a:t>
            </a:r>
          </a:p>
          <a:p>
            <a:pPr lvl="1" eaLnBrk="1" hangingPunct="1">
              <a:defRPr/>
            </a:pPr>
            <a:r>
              <a:rPr lang="en-GB" sz="1800" dirty="0" smtClean="0"/>
              <a:t>this may also help to distance HRT from Southwest rural culture</a:t>
            </a:r>
            <a:endParaRPr lang="en-GB" dirty="0" smtClean="0"/>
          </a:p>
          <a:p>
            <a:pPr marL="342900" lvl="1" indent="-342900" eaLnBrk="1" hangingPunct="1">
              <a:spcBef>
                <a:spcPct val="50000"/>
              </a:spcBef>
              <a:spcAft>
                <a:spcPct val="50000"/>
              </a:spcAft>
              <a:defRPr/>
            </a:pPr>
            <a:r>
              <a:rPr lang="en-GB" dirty="0" smtClean="0"/>
              <a:t>Firm facts are required to increase credibility and prevent scepticism – this approach is also less challenging as merely presenting information</a:t>
            </a:r>
          </a:p>
          <a:p>
            <a:pPr marL="342900" lvl="1" indent="-342900" eaLnBrk="1" hangingPunct="1">
              <a:spcBef>
                <a:spcPct val="50000"/>
              </a:spcBef>
              <a:spcAft>
                <a:spcPct val="50000"/>
              </a:spcAft>
              <a:defRPr/>
            </a:pPr>
            <a:r>
              <a:rPr lang="en-GB" dirty="0" smtClean="0"/>
              <a:t>Questioning approach also works well to increase consideration of the issue amongst smokers, and invite scepticism</a:t>
            </a:r>
          </a:p>
          <a:p>
            <a:pPr lvl="1" eaLnBrk="1" hangingPunct="1">
              <a:defRPr/>
            </a:pPr>
            <a:endParaRPr lang="en-GB" sz="1400" dirty="0" smtClean="0"/>
          </a:p>
        </p:txBody>
      </p:sp>
      <p:sp>
        <p:nvSpPr>
          <p:cNvPr id="6" name="TextBox 5"/>
          <p:cNvSpPr txBox="1"/>
          <p:nvPr/>
        </p:nvSpPr>
        <p:spPr>
          <a:xfrm>
            <a:off x="142875" y="120650"/>
            <a:ext cx="2770188" cy="307975"/>
          </a:xfrm>
          <a:prstGeom prst="rect">
            <a:avLst/>
          </a:prstGeom>
          <a:noFill/>
        </p:spPr>
        <p:txBody>
          <a:bodyPr wrap="none">
            <a:spAutoFit/>
          </a:bodyPr>
          <a:lstStyle/>
          <a:p>
            <a:pPr>
              <a:defRPr/>
            </a:pPr>
            <a:r>
              <a:rPr lang="en-GB" dirty="0">
                <a:solidFill>
                  <a:schemeClr val="tx1">
                    <a:lumMod val="85000"/>
                    <a:lumOff val="15000"/>
                  </a:schemeClr>
                </a:solidFill>
                <a:latin typeface="Calibri" pitchFamily="34" charset="0"/>
              </a:rPr>
              <a:t>Dangerous Substances – Next Steps</a:t>
            </a:r>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Title 1"/>
          <p:cNvSpPr>
            <a:spLocks noGrp="1"/>
          </p:cNvSpPr>
          <p:nvPr>
            <p:ph type="title"/>
          </p:nvPr>
        </p:nvSpPr>
        <p:spPr>
          <a:xfrm>
            <a:off x="303213" y="350838"/>
            <a:ext cx="8589962" cy="1077912"/>
          </a:xfrm>
        </p:spPr>
        <p:txBody>
          <a:bodyPr/>
          <a:lstStyle/>
          <a:p>
            <a:pPr eaLnBrk="1" hangingPunct="1"/>
            <a:r>
              <a:rPr lang="en-GB" smtClean="0"/>
              <a:t>Cost alone is not motivating, unless used in conjunction with another territory</a:t>
            </a:r>
          </a:p>
        </p:txBody>
      </p:sp>
      <p:sp>
        <p:nvSpPr>
          <p:cNvPr id="141314" name="Content Placeholder 2"/>
          <p:cNvSpPr>
            <a:spLocks noGrp="1"/>
          </p:cNvSpPr>
          <p:nvPr>
            <p:ph idx="1"/>
          </p:nvPr>
        </p:nvSpPr>
        <p:spPr>
          <a:xfrm>
            <a:off x="303213" y="1617663"/>
            <a:ext cx="8589962" cy="4525962"/>
          </a:xfrm>
        </p:spPr>
        <p:txBody>
          <a:bodyPr/>
          <a:lstStyle/>
          <a:p>
            <a:pPr eaLnBrk="1" hangingPunct="1"/>
            <a:r>
              <a:rPr lang="en-GB" sz="1800" smtClean="0"/>
              <a:t>Overall reactions to this area are polarised based on amount of tobacco smoked and income level of smoker</a:t>
            </a:r>
          </a:p>
          <a:p>
            <a:pPr lvl="1" eaLnBrk="1" hangingPunct="1"/>
            <a:r>
              <a:rPr lang="en-GB" sz="1600" smtClean="0"/>
              <a:t>those that smoke heavily and have lower incomes are initially motivated by savings – a tangible benefit of quitting (esp. in current climate)</a:t>
            </a:r>
          </a:p>
          <a:p>
            <a:pPr lvl="1" eaLnBrk="1" hangingPunct="1"/>
            <a:r>
              <a:rPr lang="en-GB" sz="1600" smtClean="0"/>
              <a:t>teens are also more interested as have low disposable income</a:t>
            </a:r>
          </a:p>
          <a:p>
            <a:pPr eaLnBrk="1" hangingPunct="1"/>
            <a:r>
              <a:rPr lang="en-GB" sz="1800" smtClean="0"/>
              <a:t>However, on reflection most don’t believe there are substantial savings to be made</a:t>
            </a:r>
          </a:p>
          <a:p>
            <a:pPr lvl="1" eaLnBrk="1" hangingPunct="1"/>
            <a:r>
              <a:rPr lang="en-GB" sz="1600" smtClean="0"/>
              <a:t>even those smoking heavily tend to be spending less than £40 per month (including papers and filters), and many are purchasing illicitly</a:t>
            </a:r>
          </a:p>
          <a:p>
            <a:pPr lvl="1" eaLnBrk="1" hangingPunct="1"/>
            <a:r>
              <a:rPr lang="en-GB" sz="1600" smtClean="0"/>
              <a:t>talking about savings on a household level may be more motivating or even  being able to offer a cash incentive for quitting</a:t>
            </a:r>
          </a:p>
          <a:p>
            <a:pPr lvl="1" eaLnBrk="1" hangingPunct="1"/>
            <a:r>
              <a:rPr lang="en-GB" sz="1600" smtClean="0"/>
              <a:t>in addition, those who have migrated from manufactured cigarettes believe they have made a positive choice and are already saving</a:t>
            </a:r>
          </a:p>
          <a:p>
            <a:pPr lvl="1" eaLnBrk="1" hangingPunct="1"/>
            <a:r>
              <a:rPr lang="en-GB" sz="1600" smtClean="0"/>
              <a:t>NRT in comparison is felt to be an expensive option</a:t>
            </a:r>
          </a:p>
          <a:p>
            <a:pPr eaLnBrk="1" hangingPunct="1"/>
            <a:r>
              <a:rPr lang="en-GB" sz="1800" smtClean="0"/>
              <a:t>Cost is only motivating when linked to another proposition area (e.g. health)</a:t>
            </a:r>
          </a:p>
          <a:p>
            <a:pPr lvl="1" eaLnBrk="1" hangingPunct="1"/>
            <a:r>
              <a:rPr lang="en-GB" sz="1600" smtClean="0"/>
              <a:t>in this instance including references to cost make the messaging HRT specific</a:t>
            </a:r>
            <a:endParaRPr lang="en-GB" sz="1400" smtClean="0"/>
          </a:p>
        </p:txBody>
      </p:sp>
      <p:sp>
        <p:nvSpPr>
          <p:cNvPr id="4" name="TextBox 3"/>
          <p:cNvSpPr txBox="1"/>
          <p:nvPr/>
        </p:nvSpPr>
        <p:spPr>
          <a:xfrm>
            <a:off x="142875" y="120650"/>
            <a:ext cx="3113088" cy="307975"/>
          </a:xfrm>
          <a:prstGeom prst="rect">
            <a:avLst/>
          </a:prstGeom>
          <a:noFill/>
        </p:spPr>
        <p:txBody>
          <a:bodyPr wrap="none">
            <a:spAutoFit/>
          </a:bodyPr>
          <a:lstStyle/>
          <a:p>
            <a:pPr>
              <a:defRPr/>
            </a:pPr>
            <a:r>
              <a:rPr lang="en-GB" dirty="0">
                <a:solidFill>
                  <a:schemeClr val="tx1">
                    <a:lumMod val="85000"/>
                    <a:lumOff val="15000"/>
                  </a:schemeClr>
                </a:solidFill>
                <a:latin typeface="Calibri" pitchFamily="34" charset="0"/>
              </a:rPr>
              <a:t>Cheap as an Excuse  – Overall Reactions </a:t>
            </a:r>
          </a:p>
        </p:txBody>
      </p:sp>
    </p:spTree>
  </p:cSld>
  <p:clrMapOvr>
    <a:masterClrMapping/>
  </p:clrMapOv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1" name="Title 1"/>
          <p:cNvSpPr>
            <a:spLocks noGrp="1"/>
          </p:cNvSpPr>
          <p:nvPr>
            <p:ph type="title"/>
          </p:nvPr>
        </p:nvSpPr>
        <p:spPr>
          <a:xfrm>
            <a:off x="303213" y="461963"/>
            <a:ext cx="8589962" cy="585787"/>
          </a:xfrm>
        </p:spPr>
        <p:txBody>
          <a:bodyPr/>
          <a:lstStyle/>
          <a:p>
            <a:pPr eaLnBrk="1" hangingPunct="1"/>
            <a:r>
              <a:rPr lang="en-GB" smtClean="0"/>
              <a:t>The most motivating messages are as follows:</a:t>
            </a:r>
          </a:p>
        </p:txBody>
      </p:sp>
      <p:sp>
        <p:nvSpPr>
          <p:cNvPr id="6" name="Rounded Rectangle 5"/>
          <p:cNvSpPr/>
          <p:nvPr/>
        </p:nvSpPr>
        <p:spPr>
          <a:xfrm>
            <a:off x="214313" y="1214438"/>
            <a:ext cx="3643312" cy="1143000"/>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‘A cheaper way to die’</a:t>
            </a:r>
          </a:p>
        </p:txBody>
      </p:sp>
      <p:sp>
        <p:nvSpPr>
          <p:cNvPr id="7" name="Rounded Rectangle 6"/>
          <p:cNvSpPr/>
          <p:nvPr/>
        </p:nvSpPr>
        <p:spPr>
          <a:xfrm>
            <a:off x="214313" y="3357563"/>
            <a:ext cx="3643312" cy="1143000"/>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‘Earn an extra £100 a month, no work required, just quit the fags’</a:t>
            </a:r>
          </a:p>
        </p:txBody>
      </p:sp>
      <p:sp>
        <p:nvSpPr>
          <p:cNvPr id="9" name="Right Arrow 8"/>
          <p:cNvSpPr/>
          <p:nvPr/>
        </p:nvSpPr>
        <p:spPr>
          <a:xfrm>
            <a:off x="3857625" y="1285875"/>
            <a:ext cx="714375" cy="1143000"/>
          </a:xfrm>
          <a:prstGeom prst="rightArrow">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Calibri" pitchFamily="34" charset="0"/>
            </a:endParaRPr>
          </a:p>
        </p:txBody>
      </p:sp>
      <p:sp>
        <p:nvSpPr>
          <p:cNvPr id="10" name="Right Arrow 9"/>
          <p:cNvSpPr/>
          <p:nvPr/>
        </p:nvSpPr>
        <p:spPr>
          <a:xfrm>
            <a:off x="3857625" y="3429000"/>
            <a:ext cx="714375" cy="1143000"/>
          </a:xfrm>
          <a:prstGeom prst="rightArrow">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Calibri" pitchFamily="34" charset="0"/>
            </a:endParaRPr>
          </a:p>
        </p:txBody>
      </p:sp>
      <p:sp>
        <p:nvSpPr>
          <p:cNvPr id="143366" name="TextBox 11"/>
          <p:cNvSpPr txBox="1">
            <a:spLocks noChangeArrowheads="1"/>
          </p:cNvSpPr>
          <p:nvPr/>
        </p:nvSpPr>
        <p:spPr bwMode="auto">
          <a:xfrm>
            <a:off x="4643438" y="1214438"/>
            <a:ext cx="4500562" cy="1793875"/>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Direct and concise message works well to gain attention and convince</a:t>
            </a:r>
          </a:p>
          <a:p>
            <a:pPr marL="177800" indent="-177800">
              <a:buFont typeface="Arial" charset="0"/>
              <a:buChar char="•"/>
            </a:pPr>
            <a:r>
              <a:rPr lang="en-GB">
                <a:latin typeface="Calibri" pitchFamily="34" charset="0"/>
              </a:rPr>
              <a:t>Linking cost with health is disruptive and has impact – it turns the positive of opting for HRT (low cost) on its head</a:t>
            </a:r>
          </a:p>
          <a:p>
            <a:pPr marL="177800" indent="-177800">
              <a:buFont typeface="Arial" charset="0"/>
              <a:buChar char="•"/>
            </a:pPr>
            <a:r>
              <a:rPr lang="en-GB">
                <a:latin typeface="Calibri" pitchFamily="34" charset="0"/>
              </a:rPr>
              <a:t>However, some smokers are still sceptical of the long term health implications of smoking – ‘</a:t>
            </a:r>
            <a:r>
              <a:rPr lang="en-GB" i="1">
                <a:latin typeface="Calibri" pitchFamily="34" charset="0"/>
              </a:rPr>
              <a:t>my nan smoked all her life and lived till she was 90’, ‘you have to die of something’</a:t>
            </a:r>
          </a:p>
        </p:txBody>
      </p:sp>
      <p:sp>
        <p:nvSpPr>
          <p:cNvPr id="143367" name="TextBox 12"/>
          <p:cNvSpPr txBox="1">
            <a:spLocks noChangeArrowheads="1"/>
          </p:cNvSpPr>
          <p:nvPr/>
        </p:nvSpPr>
        <p:spPr bwMode="auto">
          <a:xfrm>
            <a:off x="4643438" y="3184525"/>
            <a:ext cx="4500562" cy="1600200"/>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Tonally this message appeals as is it very positive and non-judgemental, which is perceived to be different to previous smoking messages</a:t>
            </a:r>
          </a:p>
          <a:p>
            <a:pPr marL="177800" indent="-177800">
              <a:buFont typeface="Arial" charset="0"/>
              <a:buChar char="•"/>
            </a:pPr>
            <a:r>
              <a:rPr lang="en-GB">
                <a:latin typeface="Calibri" pitchFamily="34" charset="0"/>
              </a:rPr>
              <a:t>Presenting a tangible benefit of quitting initially motivates, although the figure is considered incorrect </a:t>
            </a:r>
          </a:p>
          <a:p>
            <a:pPr marL="177800" indent="-177800">
              <a:buFont typeface="Arial" charset="0"/>
              <a:buChar char="•"/>
            </a:pPr>
            <a:r>
              <a:rPr lang="en-GB">
                <a:latin typeface="Calibri" pitchFamily="34" charset="0"/>
              </a:rPr>
              <a:t>However, a minority can question ‘no work required’ as quitting is considered hard work</a:t>
            </a:r>
          </a:p>
        </p:txBody>
      </p:sp>
      <p:sp>
        <p:nvSpPr>
          <p:cNvPr id="15" name="TextBox 14"/>
          <p:cNvSpPr txBox="1"/>
          <p:nvPr/>
        </p:nvSpPr>
        <p:spPr>
          <a:xfrm>
            <a:off x="142875" y="120650"/>
            <a:ext cx="3802063" cy="307975"/>
          </a:xfrm>
          <a:prstGeom prst="rect">
            <a:avLst/>
          </a:prstGeom>
          <a:noFill/>
        </p:spPr>
        <p:txBody>
          <a:bodyPr wrap="none">
            <a:spAutoFit/>
          </a:bodyPr>
          <a:lstStyle/>
          <a:p>
            <a:pPr>
              <a:defRPr/>
            </a:pPr>
            <a:r>
              <a:rPr lang="en-GB" dirty="0">
                <a:solidFill>
                  <a:schemeClr val="tx1">
                    <a:lumMod val="85000"/>
                    <a:lumOff val="15000"/>
                  </a:schemeClr>
                </a:solidFill>
                <a:latin typeface="Calibri" pitchFamily="34" charset="0"/>
              </a:rPr>
              <a:t>Cheap as an Excuse  – Key Messages &amp; Next Steps</a:t>
            </a:r>
          </a:p>
        </p:txBody>
      </p:sp>
      <p:sp>
        <p:nvSpPr>
          <p:cNvPr id="16" name="Text Box 10"/>
          <p:cNvSpPr txBox="1">
            <a:spLocks noChangeArrowheads="1"/>
          </p:cNvSpPr>
          <p:nvPr/>
        </p:nvSpPr>
        <p:spPr bwMode="auto">
          <a:xfrm>
            <a:off x="3175" y="6021388"/>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this territory operates better as a support (additional</a:t>
            </a:r>
          </a:p>
          <a:p>
            <a:pPr marL="279400"/>
            <a:r>
              <a:rPr lang="en-US" sz="2400" b="1">
                <a:latin typeface="Calibri" pitchFamily="34" charset="0"/>
              </a:rPr>
              <a:t>   benefit of quitting) rather than as a lead message » </a:t>
            </a:r>
          </a:p>
        </p:txBody>
      </p:sp>
      <p:pic>
        <p:nvPicPr>
          <p:cNvPr id="17"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09" name="Title 1"/>
          <p:cNvSpPr>
            <a:spLocks noGrp="1"/>
          </p:cNvSpPr>
          <p:nvPr>
            <p:ph type="title"/>
          </p:nvPr>
        </p:nvSpPr>
        <p:spPr>
          <a:xfrm>
            <a:off x="303213" y="422275"/>
            <a:ext cx="8589962" cy="1077913"/>
          </a:xfrm>
        </p:spPr>
        <p:txBody>
          <a:bodyPr/>
          <a:lstStyle/>
          <a:p>
            <a:pPr eaLnBrk="1" hangingPunct="1"/>
            <a:r>
              <a:rPr lang="en-GB" smtClean="0"/>
              <a:t>Concern that this area will lead HRT smokers to switch to manufactured rather than quit</a:t>
            </a:r>
          </a:p>
        </p:txBody>
      </p:sp>
      <p:sp>
        <p:nvSpPr>
          <p:cNvPr id="145410" name="Content Placeholder 2"/>
          <p:cNvSpPr>
            <a:spLocks noGrp="1"/>
          </p:cNvSpPr>
          <p:nvPr>
            <p:ph idx="1"/>
          </p:nvPr>
        </p:nvSpPr>
        <p:spPr>
          <a:xfrm>
            <a:off x="303213" y="1617663"/>
            <a:ext cx="8589962" cy="4525962"/>
          </a:xfrm>
        </p:spPr>
        <p:txBody>
          <a:bodyPr/>
          <a:lstStyle/>
          <a:p>
            <a:pPr eaLnBrk="1" hangingPunct="1"/>
            <a:r>
              <a:rPr lang="en-GB" smtClean="0"/>
              <a:t>All admit that rolling up can be inconvenient at times (especially for heavier smokers)</a:t>
            </a:r>
          </a:p>
          <a:p>
            <a:pPr lvl="1" eaLnBrk="1" hangingPunct="1"/>
            <a:r>
              <a:rPr lang="en-GB" smtClean="0"/>
              <a:t>in fact inconvenience is cited as the key disadvantage of using HRT</a:t>
            </a:r>
          </a:p>
          <a:p>
            <a:pPr lvl="1" eaLnBrk="1" hangingPunct="1"/>
            <a:r>
              <a:rPr lang="en-GB" smtClean="0"/>
              <a:t>However, smoking in general considered inconvenient since Smokefree legislation has come into force</a:t>
            </a:r>
          </a:p>
          <a:p>
            <a:pPr eaLnBrk="1" hangingPunct="1"/>
            <a:r>
              <a:rPr lang="en-GB" smtClean="0"/>
              <a:t>However, rolling tobacco smokers do not necessarily feel that they are missing out when rolling up</a:t>
            </a:r>
          </a:p>
          <a:p>
            <a:pPr lvl="1" eaLnBrk="1" hangingPunct="1"/>
            <a:r>
              <a:rPr lang="en-GB" smtClean="0"/>
              <a:t>in most cases time taken to roll up is 2-5 secs</a:t>
            </a:r>
          </a:p>
          <a:p>
            <a:pPr lvl="1" eaLnBrk="1" hangingPunct="1"/>
            <a:r>
              <a:rPr lang="en-GB" smtClean="0"/>
              <a:t>some women (who are pre-rolling) take longer but consider it relaxing, even therapeutic </a:t>
            </a:r>
          </a:p>
        </p:txBody>
      </p:sp>
      <p:sp>
        <p:nvSpPr>
          <p:cNvPr id="6" name="TextBox 5"/>
          <p:cNvSpPr txBox="1"/>
          <p:nvPr/>
        </p:nvSpPr>
        <p:spPr>
          <a:xfrm>
            <a:off x="142875" y="120650"/>
            <a:ext cx="3186113" cy="307975"/>
          </a:xfrm>
          <a:prstGeom prst="rect">
            <a:avLst/>
          </a:prstGeom>
          <a:noFill/>
        </p:spPr>
        <p:txBody>
          <a:bodyPr wrap="none">
            <a:spAutoFit/>
          </a:bodyPr>
          <a:lstStyle/>
          <a:p>
            <a:pPr>
              <a:defRPr/>
            </a:pPr>
            <a:r>
              <a:rPr lang="en-GB" dirty="0">
                <a:solidFill>
                  <a:schemeClr val="tx1">
                    <a:lumMod val="85000"/>
                    <a:lumOff val="15000"/>
                  </a:schemeClr>
                </a:solidFill>
                <a:latin typeface="Calibri" pitchFamily="34" charset="0"/>
              </a:rPr>
              <a:t>Reposition the Ritual – Overall Reactions </a:t>
            </a:r>
          </a:p>
        </p:txBody>
      </p:sp>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7" name="Title 1"/>
          <p:cNvSpPr>
            <a:spLocks noGrp="1"/>
          </p:cNvSpPr>
          <p:nvPr>
            <p:ph type="title"/>
          </p:nvPr>
        </p:nvSpPr>
        <p:spPr>
          <a:xfrm>
            <a:off x="303213" y="461963"/>
            <a:ext cx="8589962" cy="585787"/>
          </a:xfrm>
        </p:spPr>
        <p:txBody>
          <a:bodyPr/>
          <a:lstStyle/>
          <a:p>
            <a:pPr eaLnBrk="1" hangingPunct="1"/>
            <a:r>
              <a:rPr lang="en-GB" smtClean="0"/>
              <a:t>The most motivating messages are as follows:</a:t>
            </a:r>
          </a:p>
        </p:txBody>
      </p:sp>
      <p:sp>
        <p:nvSpPr>
          <p:cNvPr id="6" name="Rounded Rectangle 5"/>
          <p:cNvSpPr/>
          <p:nvPr/>
        </p:nvSpPr>
        <p:spPr>
          <a:xfrm>
            <a:off x="214313" y="1214438"/>
            <a:ext cx="3643312" cy="928687"/>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‘Another bad habit for your child to copy’</a:t>
            </a:r>
          </a:p>
        </p:txBody>
      </p:sp>
      <p:sp>
        <p:nvSpPr>
          <p:cNvPr id="7" name="Rounded Rectangle 6"/>
          <p:cNvSpPr/>
          <p:nvPr/>
        </p:nvSpPr>
        <p:spPr>
          <a:xfrm>
            <a:off x="214313" y="2670175"/>
            <a:ext cx="3643312" cy="1285875"/>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‘One of the most dangerous substances you will ever handle, 1 in 2 tobacco smokers dies as a result’</a:t>
            </a:r>
          </a:p>
        </p:txBody>
      </p:sp>
      <p:sp>
        <p:nvSpPr>
          <p:cNvPr id="9" name="Right Arrow 8"/>
          <p:cNvSpPr/>
          <p:nvPr/>
        </p:nvSpPr>
        <p:spPr>
          <a:xfrm>
            <a:off x="3857625" y="1143000"/>
            <a:ext cx="714375" cy="1143000"/>
          </a:xfrm>
          <a:prstGeom prst="rightArrow">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Calibri" pitchFamily="34" charset="0"/>
            </a:endParaRPr>
          </a:p>
        </p:txBody>
      </p:sp>
      <p:sp>
        <p:nvSpPr>
          <p:cNvPr id="10" name="Right Arrow 9"/>
          <p:cNvSpPr/>
          <p:nvPr/>
        </p:nvSpPr>
        <p:spPr>
          <a:xfrm>
            <a:off x="3857625" y="2741613"/>
            <a:ext cx="714375" cy="1143000"/>
          </a:xfrm>
          <a:prstGeom prst="rightArrow">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Calibri" pitchFamily="34" charset="0"/>
            </a:endParaRPr>
          </a:p>
        </p:txBody>
      </p:sp>
      <p:sp>
        <p:nvSpPr>
          <p:cNvPr id="147462" name="TextBox 11"/>
          <p:cNvSpPr txBox="1">
            <a:spLocks noChangeArrowheads="1"/>
          </p:cNvSpPr>
          <p:nvPr/>
        </p:nvSpPr>
        <p:spPr bwMode="auto">
          <a:xfrm>
            <a:off x="4643438" y="1071563"/>
            <a:ext cx="4500562" cy="1384300"/>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This is a real concern for parents, although does feel like ‘old news’ for many</a:t>
            </a:r>
          </a:p>
          <a:p>
            <a:pPr marL="177800" indent="-177800">
              <a:buFont typeface="Arial" charset="0"/>
              <a:buChar char="•"/>
            </a:pPr>
            <a:r>
              <a:rPr lang="en-GB">
                <a:latin typeface="Calibri" pitchFamily="34" charset="0"/>
              </a:rPr>
              <a:t>However, does resonate more strongly for HRT users as more for child to copy (ritual of rolling as well as smoking per se) – admit that they roll up away from child</a:t>
            </a:r>
          </a:p>
          <a:p>
            <a:pPr marL="177800" indent="-177800">
              <a:buFont typeface="Arial" charset="0"/>
              <a:buChar char="•"/>
            </a:pPr>
            <a:r>
              <a:rPr lang="en-GB">
                <a:latin typeface="Calibri" pitchFamily="34" charset="0"/>
              </a:rPr>
              <a:t>Can appear dictatorial on a tonal level</a:t>
            </a:r>
          </a:p>
        </p:txBody>
      </p:sp>
      <p:sp>
        <p:nvSpPr>
          <p:cNvPr id="147463" name="TextBox 12"/>
          <p:cNvSpPr txBox="1">
            <a:spLocks noChangeArrowheads="1"/>
          </p:cNvSpPr>
          <p:nvPr/>
        </p:nvSpPr>
        <p:spPr bwMode="auto">
          <a:xfrm>
            <a:off x="4643438" y="2686050"/>
            <a:ext cx="4500562" cy="1816100"/>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Statistic is motivating, smokers feel it really could happen to them when say ‘1 in 2’ – some use cite lottery statistic as an additional motivating fact</a:t>
            </a:r>
          </a:p>
          <a:p>
            <a:pPr marL="177800" indent="-177800">
              <a:buFont typeface="Arial" charset="0"/>
              <a:buChar char="•"/>
            </a:pPr>
            <a:r>
              <a:rPr lang="en-GB">
                <a:latin typeface="Calibri" pitchFamily="34" charset="0"/>
              </a:rPr>
              <a:t>Words ‘danger’ and ‘handle’ feel odd in context of smoking</a:t>
            </a:r>
          </a:p>
          <a:p>
            <a:pPr marL="177800" indent="-177800">
              <a:buFont typeface="Arial" charset="0"/>
              <a:buChar char="•"/>
            </a:pPr>
            <a:r>
              <a:rPr lang="en-GB">
                <a:latin typeface="Calibri" pitchFamily="34" charset="0"/>
              </a:rPr>
              <a:t>Message requires further qualification (e.g. die early)</a:t>
            </a:r>
          </a:p>
          <a:p>
            <a:pPr marL="177800" indent="-177800">
              <a:buFont typeface="Arial" charset="0"/>
              <a:buChar char="•"/>
            </a:pPr>
            <a:r>
              <a:rPr lang="en-GB">
                <a:latin typeface="Calibri" pitchFamily="34" charset="0"/>
              </a:rPr>
              <a:t>Tonally more acceptable as just presents the facts, although some do want proof</a:t>
            </a:r>
          </a:p>
        </p:txBody>
      </p:sp>
      <p:sp>
        <p:nvSpPr>
          <p:cNvPr id="15" name="TextBox 14"/>
          <p:cNvSpPr txBox="1"/>
          <p:nvPr/>
        </p:nvSpPr>
        <p:spPr>
          <a:xfrm>
            <a:off x="142875" y="120650"/>
            <a:ext cx="2895600" cy="307975"/>
          </a:xfrm>
          <a:prstGeom prst="rect">
            <a:avLst/>
          </a:prstGeom>
          <a:noFill/>
        </p:spPr>
        <p:txBody>
          <a:bodyPr wrap="none">
            <a:spAutoFit/>
          </a:bodyPr>
          <a:lstStyle/>
          <a:p>
            <a:pPr>
              <a:defRPr/>
            </a:pPr>
            <a:r>
              <a:rPr lang="en-GB" dirty="0">
                <a:solidFill>
                  <a:schemeClr val="tx1">
                    <a:lumMod val="85000"/>
                    <a:lumOff val="15000"/>
                  </a:schemeClr>
                </a:solidFill>
                <a:latin typeface="Calibri" pitchFamily="34" charset="0"/>
              </a:rPr>
              <a:t>Reposition the Ritual – Key Messages</a:t>
            </a:r>
          </a:p>
        </p:txBody>
      </p:sp>
      <p:sp>
        <p:nvSpPr>
          <p:cNvPr id="16" name="Text Box 10"/>
          <p:cNvSpPr txBox="1">
            <a:spLocks noChangeArrowheads="1"/>
          </p:cNvSpPr>
          <p:nvPr/>
        </p:nvSpPr>
        <p:spPr bwMode="auto">
          <a:xfrm>
            <a:off x="3175" y="6021388"/>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this territory operates better as a support rather than</a:t>
            </a:r>
          </a:p>
          <a:p>
            <a:pPr marL="279400"/>
            <a:r>
              <a:rPr lang="en-US" sz="2400" b="1">
                <a:latin typeface="Calibri" pitchFamily="34" charset="0"/>
              </a:rPr>
              <a:t>   as a lead message » </a:t>
            </a:r>
          </a:p>
        </p:txBody>
      </p:sp>
      <p:pic>
        <p:nvPicPr>
          <p:cNvPr id="17"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
        <p:nvSpPr>
          <p:cNvPr id="14" name="Rounded Rectangle 13"/>
          <p:cNvSpPr/>
          <p:nvPr/>
        </p:nvSpPr>
        <p:spPr>
          <a:xfrm>
            <a:off x="214313" y="4641850"/>
            <a:ext cx="3643312" cy="928688"/>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‘Imagine never having to roll another one again, wouldn’t life be easier’</a:t>
            </a:r>
          </a:p>
        </p:txBody>
      </p:sp>
      <p:sp>
        <p:nvSpPr>
          <p:cNvPr id="18" name="Right Arrow 17"/>
          <p:cNvSpPr/>
          <p:nvPr/>
        </p:nvSpPr>
        <p:spPr>
          <a:xfrm>
            <a:off x="3857625" y="4570413"/>
            <a:ext cx="714375" cy="1143000"/>
          </a:xfrm>
          <a:prstGeom prst="rightArrow">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Calibri" pitchFamily="34" charset="0"/>
            </a:endParaRPr>
          </a:p>
        </p:txBody>
      </p:sp>
      <p:sp>
        <p:nvSpPr>
          <p:cNvPr id="147469" name="TextBox 18"/>
          <p:cNvSpPr txBox="1">
            <a:spLocks noChangeArrowheads="1"/>
          </p:cNvSpPr>
          <p:nvPr/>
        </p:nvSpPr>
        <p:spPr bwMode="auto">
          <a:xfrm>
            <a:off x="4643438" y="4614863"/>
            <a:ext cx="4500562" cy="1384300"/>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Not all agree that is hard to roll up, although admit that there are times when it would be easier, but odd occasions rather than a daily inconvenience</a:t>
            </a:r>
          </a:p>
          <a:p>
            <a:pPr marL="177800" indent="-177800">
              <a:buFont typeface="Arial" charset="0"/>
              <a:buChar char="•"/>
            </a:pPr>
            <a:r>
              <a:rPr lang="en-GB">
                <a:latin typeface="Calibri" pitchFamily="34" charset="0"/>
              </a:rPr>
              <a:t>More motivating for heavy smokers who dislike rolling up</a:t>
            </a:r>
          </a:p>
          <a:p>
            <a:pPr marL="177800" indent="-177800">
              <a:buFont typeface="Arial" charset="0"/>
              <a:buChar char="•"/>
            </a:pPr>
            <a:r>
              <a:rPr lang="en-GB">
                <a:latin typeface="Calibri" pitchFamily="34" charset="0"/>
              </a:rPr>
              <a:t>But not ‘easy’ to quit</a:t>
            </a:r>
          </a:p>
          <a:p>
            <a:pPr marL="177800" indent="-177800">
              <a:buFont typeface="Arial" charset="0"/>
              <a:buChar char="•"/>
            </a:pPr>
            <a:endParaRPr lang="en-GB">
              <a:latin typeface="Calibri"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5" name="Title 1"/>
          <p:cNvSpPr>
            <a:spLocks noGrp="1"/>
          </p:cNvSpPr>
          <p:nvPr>
            <p:ph type="title"/>
          </p:nvPr>
        </p:nvSpPr>
        <p:spPr>
          <a:xfrm>
            <a:off x="303213" y="422275"/>
            <a:ext cx="8589962" cy="1077913"/>
          </a:xfrm>
        </p:spPr>
        <p:txBody>
          <a:bodyPr/>
          <a:lstStyle/>
          <a:p>
            <a:pPr eaLnBrk="1" hangingPunct="1"/>
            <a:r>
              <a:rPr lang="en-GB" smtClean="0"/>
              <a:t>If linked to Dangerous Substances and/or Appearance areas, then potential to motivate</a:t>
            </a:r>
          </a:p>
        </p:txBody>
      </p:sp>
      <p:sp>
        <p:nvSpPr>
          <p:cNvPr id="149506" name="Content Placeholder 2"/>
          <p:cNvSpPr>
            <a:spLocks noGrp="1"/>
          </p:cNvSpPr>
          <p:nvPr>
            <p:ph idx="1"/>
          </p:nvPr>
        </p:nvSpPr>
        <p:spPr>
          <a:xfrm>
            <a:off x="303213" y="1974850"/>
            <a:ext cx="8589962" cy="4525963"/>
          </a:xfrm>
        </p:spPr>
        <p:txBody>
          <a:bodyPr/>
          <a:lstStyle/>
          <a:p>
            <a:pPr eaLnBrk="1" hangingPunct="1"/>
            <a:r>
              <a:rPr lang="en-GB" sz="2000" smtClean="0"/>
              <a:t>If link to </a:t>
            </a:r>
            <a:r>
              <a:rPr lang="en-GB" sz="2000" b="1" smtClean="0"/>
              <a:t>Dangerous Substances</a:t>
            </a:r>
            <a:r>
              <a:rPr lang="en-GB" sz="2000" smtClean="0"/>
              <a:t>....</a:t>
            </a:r>
          </a:p>
          <a:p>
            <a:pPr lvl="1" eaLnBrk="1" hangingPunct="1"/>
            <a:r>
              <a:rPr lang="en-GB" sz="1800" smtClean="0"/>
              <a:t>position the ritual of rolling up as similar to other addictions which are perceived to be ‘more serious’, ‘dirtier’ and less socially acceptable e.g. heroin usage</a:t>
            </a:r>
          </a:p>
          <a:p>
            <a:pPr lvl="1" eaLnBrk="1" hangingPunct="1"/>
            <a:r>
              <a:rPr lang="en-GB" sz="1800" smtClean="0"/>
              <a:t>Is there also scope to counter the perceived benefits of rolling up (e.g. relaxation, stress relief) by talking about what the actual toxins are doing to the smokers’ body?</a:t>
            </a:r>
          </a:p>
          <a:p>
            <a:pPr lvl="1" eaLnBrk="1" hangingPunct="1"/>
            <a:r>
              <a:rPr lang="en-GB" sz="1800" smtClean="0"/>
              <a:t>(N.B. HRT smokers only admit that they are addicted to smoking rather than rolling up too, but their attitudes and behaviours contradict this)</a:t>
            </a:r>
          </a:p>
          <a:p>
            <a:pPr eaLnBrk="1" hangingPunct="1"/>
            <a:r>
              <a:rPr lang="en-GB" sz="2000" smtClean="0"/>
              <a:t>If link to</a:t>
            </a:r>
            <a:r>
              <a:rPr lang="en-GB" sz="2000" b="1" smtClean="0"/>
              <a:t> Appearance....</a:t>
            </a:r>
          </a:p>
          <a:p>
            <a:pPr lvl="1" eaLnBrk="1" hangingPunct="1"/>
            <a:r>
              <a:rPr lang="en-GB" sz="1800" smtClean="0"/>
              <a:t>there is scope to talk more about the physical downsides of handling tobacco e.g. smelly hands, yellow fingers (toxins going into skin)</a:t>
            </a:r>
          </a:p>
          <a:p>
            <a:pPr lvl="1" eaLnBrk="1" hangingPunct="1"/>
            <a:r>
              <a:rPr lang="en-GB" sz="1800" smtClean="0"/>
              <a:t>is there also potential to visually depict dirtiness of habit?</a:t>
            </a:r>
          </a:p>
          <a:p>
            <a:pPr eaLnBrk="1" hangingPunct="1"/>
            <a:r>
              <a:rPr lang="en-GB" sz="2000" smtClean="0"/>
              <a:t>Finally, it may be more powerful and motivating to focus on quitting as freedom from the addiction/ritual of rolling</a:t>
            </a:r>
          </a:p>
          <a:p>
            <a:pPr lvl="1" eaLnBrk="1" hangingPunct="1"/>
            <a:r>
              <a:rPr lang="en-GB" sz="1800" smtClean="0"/>
              <a:t>smoker’s day would no longer be ‘controlled’ by rolling up/smoking</a:t>
            </a:r>
            <a:endParaRPr lang="en-GB" smtClean="0"/>
          </a:p>
          <a:p>
            <a:pPr lvl="1" eaLnBrk="1" hangingPunct="1">
              <a:buFontTx/>
              <a:buNone/>
            </a:pPr>
            <a:endParaRPr lang="en-GB" sz="1600" smtClean="0"/>
          </a:p>
          <a:p>
            <a:pPr lvl="1" eaLnBrk="1" hangingPunct="1"/>
            <a:endParaRPr lang="en-GB" sz="1600" smtClean="0"/>
          </a:p>
        </p:txBody>
      </p:sp>
      <p:sp>
        <p:nvSpPr>
          <p:cNvPr id="6" name="TextBox 5"/>
          <p:cNvSpPr txBox="1"/>
          <p:nvPr/>
        </p:nvSpPr>
        <p:spPr>
          <a:xfrm>
            <a:off x="142875" y="120650"/>
            <a:ext cx="2657475" cy="307975"/>
          </a:xfrm>
          <a:prstGeom prst="rect">
            <a:avLst/>
          </a:prstGeom>
          <a:noFill/>
        </p:spPr>
        <p:txBody>
          <a:bodyPr wrap="none">
            <a:spAutoFit/>
          </a:bodyPr>
          <a:lstStyle/>
          <a:p>
            <a:pPr>
              <a:defRPr/>
            </a:pPr>
            <a:r>
              <a:rPr lang="en-GB" dirty="0">
                <a:solidFill>
                  <a:schemeClr val="tx1">
                    <a:lumMod val="85000"/>
                    <a:lumOff val="15000"/>
                  </a:schemeClr>
                </a:solidFill>
                <a:latin typeface="Calibri" pitchFamily="34" charset="0"/>
              </a:rPr>
              <a:t>Reposition the Ritual – Next Steps</a:t>
            </a:r>
          </a:p>
        </p:txBody>
      </p:sp>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3" name="Title 1"/>
          <p:cNvSpPr>
            <a:spLocks noGrp="1"/>
          </p:cNvSpPr>
          <p:nvPr>
            <p:ph type="title"/>
          </p:nvPr>
        </p:nvSpPr>
        <p:spPr>
          <a:xfrm>
            <a:off x="303213" y="350838"/>
            <a:ext cx="8589962" cy="1077912"/>
          </a:xfrm>
        </p:spPr>
        <p:txBody>
          <a:bodyPr/>
          <a:lstStyle/>
          <a:p>
            <a:pPr eaLnBrk="1" hangingPunct="1"/>
            <a:r>
              <a:rPr lang="en-GB" smtClean="0"/>
              <a:t>Appearance is a motivating reason to quit for female smokers (although more generic)</a:t>
            </a:r>
          </a:p>
        </p:txBody>
      </p:sp>
      <p:sp>
        <p:nvSpPr>
          <p:cNvPr id="151554" name="Content Placeholder 2"/>
          <p:cNvSpPr>
            <a:spLocks noGrp="1"/>
          </p:cNvSpPr>
          <p:nvPr>
            <p:ph idx="1"/>
          </p:nvPr>
        </p:nvSpPr>
        <p:spPr>
          <a:xfrm>
            <a:off x="303213" y="1571625"/>
            <a:ext cx="8589962" cy="4525963"/>
          </a:xfrm>
        </p:spPr>
        <p:txBody>
          <a:bodyPr/>
          <a:lstStyle/>
          <a:p>
            <a:pPr eaLnBrk="1" hangingPunct="1"/>
            <a:r>
              <a:rPr lang="en-GB" sz="1800" smtClean="0"/>
              <a:t>Women are concerned about ageing and the impact of smoking on their looks</a:t>
            </a:r>
          </a:p>
          <a:p>
            <a:pPr lvl="1" eaLnBrk="1" hangingPunct="1"/>
            <a:r>
              <a:rPr lang="en-GB" sz="1600" smtClean="0"/>
              <a:t>in terms of appearance more concerned about yellow fingers and teeth rather than wrinkles, pallid skin and bags under eyes</a:t>
            </a:r>
          </a:p>
          <a:p>
            <a:pPr lvl="1" eaLnBrk="1" hangingPunct="1"/>
            <a:r>
              <a:rPr lang="en-GB" sz="1600" smtClean="0"/>
              <a:t>however, smell (on breath, clothes etc.) is an even greater concern, although believe HRT is less smelly vs. manufactured cigarettes</a:t>
            </a:r>
          </a:p>
          <a:p>
            <a:pPr eaLnBrk="1" hangingPunct="1"/>
            <a:r>
              <a:rPr lang="en-GB" sz="1800" smtClean="0"/>
              <a:t>Reducing attractiveness is more impactful for those who are single or have a non/ex-smoker as a partner</a:t>
            </a:r>
          </a:p>
          <a:p>
            <a:pPr lvl="1" eaLnBrk="1" hangingPunct="1"/>
            <a:r>
              <a:rPr lang="en-GB" sz="1600" smtClean="0"/>
              <a:t>some admit that when they have quit in the past they rejected their partner at points due to smell</a:t>
            </a:r>
          </a:p>
          <a:p>
            <a:pPr eaLnBrk="1" hangingPunct="1"/>
            <a:r>
              <a:rPr lang="en-GB" sz="1800" smtClean="0"/>
              <a:t>In addition, roll-ups not considered elegant/feminine</a:t>
            </a:r>
          </a:p>
          <a:p>
            <a:pPr lvl="1" eaLnBrk="1" hangingPunct="1"/>
            <a:r>
              <a:rPr lang="en-GB" sz="1600" smtClean="0"/>
              <a:t>some are embarrassed smoking roll-ups in public, although some new entry brands (e.g. B&amp;H Silver even American Spirit) perceived to be cooler amongst young people and women</a:t>
            </a:r>
          </a:p>
          <a:p>
            <a:pPr eaLnBrk="1" hangingPunct="1"/>
            <a:r>
              <a:rPr lang="en-GB" sz="1800" smtClean="0"/>
              <a:t>Finally, some men (those who tend to engage in fitness and more physical jobs) also worry about how they look in front of male friends/colleagues when out of breath (due to smoking)</a:t>
            </a:r>
          </a:p>
        </p:txBody>
      </p:sp>
      <p:sp>
        <p:nvSpPr>
          <p:cNvPr id="4" name="TextBox 3"/>
          <p:cNvSpPr txBox="1"/>
          <p:nvPr/>
        </p:nvSpPr>
        <p:spPr>
          <a:xfrm>
            <a:off x="142875" y="120650"/>
            <a:ext cx="3309938" cy="307975"/>
          </a:xfrm>
          <a:prstGeom prst="rect">
            <a:avLst/>
          </a:prstGeom>
          <a:noFill/>
        </p:spPr>
        <p:txBody>
          <a:bodyPr wrap="none">
            <a:spAutoFit/>
          </a:bodyPr>
          <a:lstStyle/>
          <a:p>
            <a:pPr>
              <a:defRPr/>
            </a:pPr>
            <a:r>
              <a:rPr lang="en-GB" dirty="0">
                <a:solidFill>
                  <a:schemeClr val="tx1">
                    <a:lumMod val="85000"/>
                    <a:lumOff val="15000"/>
                  </a:schemeClr>
                </a:solidFill>
                <a:latin typeface="Calibri" pitchFamily="34" charset="0"/>
              </a:rPr>
              <a:t>Impact on Appearance – Overall Reactions </a:t>
            </a:r>
          </a:p>
        </p:txBody>
      </p:sp>
    </p:spTree>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1" name="Title 1"/>
          <p:cNvSpPr>
            <a:spLocks noGrp="1"/>
          </p:cNvSpPr>
          <p:nvPr>
            <p:ph type="title"/>
          </p:nvPr>
        </p:nvSpPr>
        <p:spPr>
          <a:xfrm>
            <a:off x="303213" y="461963"/>
            <a:ext cx="8589962" cy="585787"/>
          </a:xfrm>
        </p:spPr>
        <p:txBody>
          <a:bodyPr/>
          <a:lstStyle/>
          <a:p>
            <a:pPr eaLnBrk="1" hangingPunct="1"/>
            <a:r>
              <a:rPr lang="en-GB" smtClean="0"/>
              <a:t>The most motivating messages are as follows:</a:t>
            </a:r>
          </a:p>
        </p:txBody>
      </p:sp>
      <p:sp>
        <p:nvSpPr>
          <p:cNvPr id="6" name="Rounded Rectangle 5"/>
          <p:cNvSpPr/>
          <p:nvPr/>
        </p:nvSpPr>
        <p:spPr>
          <a:xfrm>
            <a:off x="214313" y="1733550"/>
            <a:ext cx="3643312" cy="928688"/>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‘You might think it tastes better, but it doesn’t to your partner’</a:t>
            </a:r>
          </a:p>
        </p:txBody>
      </p:sp>
      <p:sp>
        <p:nvSpPr>
          <p:cNvPr id="7" name="Rounded Rectangle 6"/>
          <p:cNvSpPr/>
          <p:nvPr/>
        </p:nvSpPr>
        <p:spPr>
          <a:xfrm>
            <a:off x="214313" y="4429125"/>
            <a:ext cx="3643312" cy="928688"/>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‘Rolling up isn't pretty ’</a:t>
            </a:r>
          </a:p>
        </p:txBody>
      </p:sp>
      <p:sp>
        <p:nvSpPr>
          <p:cNvPr id="9" name="Right Arrow 8"/>
          <p:cNvSpPr/>
          <p:nvPr/>
        </p:nvSpPr>
        <p:spPr>
          <a:xfrm>
            <a:off x="3857625" y="1662113"/>
            <a:ext cx="714375" cy="1143000"/>
          </a:xfrm>
          <a:prstGeom prst="rightArrow">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Calibri" pitchFamily="34" charset="0"/>
            </a:endParaRPr>
          </a:p>
        </p:txBody>
      </p:sp>
      <p:sp>
        <p:nvSpPr>
          <p:cNvPr id="10" name="Right Arrow 9"/>
          <p:cNvSpPr/>
          <p:nvPr/>
        </p:nvSpPr>
        <p:spPr>
          <a:xfrm>
            <a:off x="3857625" y="4357688"/>
            <a:ext cx="714375" cy="1143000"/>
          </a:xfrm>
          <a:prstGeom prst="rightArrow">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Calibri" pitchFamily="34" charset="0"/>
            </a:endParaRPr>
          </a:p>
        </p:txBody>
      </p:sp>
      <p:sp>
        <p:nvSpPr>
          <p:cNvPr id="153606" name="TextBox 11"/>
          <p:cNvSpPr txBox="1">
            <a:spLocks noChangeArrowheads="1"/>
          </p:cNvSpPr>
          <p:nvPr/>
        </p:nvSpPr>
        <p:spPr bwMode="auto">
          <a:xfrm>
            <a:off x="4643438" y="1428750"/>
            <a:ext cx="4500562" cy="2308225"/>
          </a:xfrm>
          <a:prstGeom prst="rect">
            <a:avLst/>
          </a:prstGeom>
          <a:noFill/>
          <a:ln w="9525">
            <a:noFill/>
            <a:miter lim="800000"/>
            <a:headEnd/>
            <a:tailEnd/>
          </a:ln>
        </p:spPr>
        <p:txBody>
          <a:bodyPr>
            <a:spAutoFit/>
          </a:bodyPr>
          <a:lstStyle/>
          <a:p>
            <a:pPr marL="177800" indent="-177800">
              <a:buFont typeface="Arial" charset="0"/>
              <a:buChar char="•"/>
            </a:pPr>
            <a:r>
              <a:rPr lang="en-GB" sz="1600">
                <a:latin typeface="Calibri" pitchFamily="34" charset="0"/>
              </a:rPr>
              <a:t>Very impactful to female smokers – this message mirrors their worry</a:t>
            </a:r>
          </a:p>
          <a:p>
            <a:pPr marL="177800" indent="-177800">
              <a:buFont typeface="Arial" charset="0"/>
              <a:buChar char="•"/>
            </a:pPr>
            <a:r>
              <a:rPr lang="en-GB" sz="1600">
                <a:latin typeface="Calibri" pitchFamily="34" charset="0"/>
              </a:rPr>
              <a:t>Not all pick up on the fact that this is in comparison to manufactured cigarettes – comparative adjective can confuse some, therefore this message becomes generic rather than HRT specific</a:t>
            </a:r>
          </a:p>
          <a:p>
            <a:pPr marL="177800" indent="-177800">
              <a:buFont typeface="Arial" charset="0"/>
              <a:buChar char="•"/>
            </a:pPr>
            <a:r>
              <a:rPr lang="en-GB" sz="1600">
                <a:latin typeface="Calibri" pitchFamily="34" charset="0"/>
              </a:rPr>
              <a:t>Tonally, this is fine as smokers accept this as a truthful statement</a:t>
            </a:r>
          </a:p>
        </p:txBody>
      </p:sp>
      <p:sp>
        <p:nvSpPr>
          <p:cNvPr id="153607" name="TextBox 12"/>
          <p:cNvSpPr txBox="1">
            <a:spLocks noChangeArrowheads="1"/>
          </p:cNvSpPr>
          <p:nvPr/>
        </p:nvSpPr>
        <p:spPr bwMode="auto">
          <a:xfrm>
            <a:off x="4643438" y="4216400"/>
            <a:ext cx="4500562" cy="1816100"/>
          </a:xfrm>
          <a:prstGeom prst="rect">
            <a:avLst/>
          </a:prstGeom>
          <a:noFill/>
          <a:ln w="9525">
            <a:noFill/>
            <a:miter lim="800000"/>
            <a:headEnd/>
            <a:tailEnd/>
          </a:ln>
        </p:spPr>
        <p:txBody>
          <a:bodyPr>
            <a:spAutoFit/>
          </a:bodyPr>
          <a:lstStyle/>
          <a:p>
            <a:pPr marL="177800" indent="-177800">
              <a:buFont typeface="Arial" charset="0"/>
              <a:buChar char="•"/>
            </a:pPr>
            <a:r>
              <a:rPr lang="en-GB" sz="1600">
                <a:latin typeface="Calibri" pitchFamily="34" charset="0"/>
              </a:rPr>
              <a:t>Only motivating to those who exhibit embarrassment smoking HRT (tends to be women who have migrated from manufactured cigarettes)</a:t>
            </a:r>
          </a:p>
          <a:p>
            <a:pPr marL="177800" indent="-177800">
              <a:buFont typeface="Arial" charset="0"/>
              <a:buChar char="•"/>
            </a:pPr>
            <a:r>
              <a:rPr lang="en-GB" sz="1600">
                <a:latin typeface="Calibri" pitchFamily="34" charset="0"/>
              </a:rPr>
              <a:t>Could motivate more strongly if talk about tangible examples of handling tobacco e.g. stained fingers</a:t>
            </a:r>
          </a:p>
        </p:txBody>
      </p:sp>
      <p:sp>
        <p:nvSpPr>
          <p:cNvPr id="15" name="TextBox 14"/>
          <p:cNvSpPr txBox="1"/>
          <p:nvPr/>
        </p:nvSpPr>
        <p:spPr>
          <a:xfrm>
            <a:off x="142875" y="120650"/>
            <a:ext cx="3019425" cy="307975"/>
          </a:xfrm>
          <a:prstGeom prst="rect">
            <a:avLst/>
          </a:prstGeom>
          <a:noFill/>
        </p:spPr>
        <p:txBody>
          <a:bodyPr wrap="none">
            <a:spAutoFit/>
          </a:bodyPr>
          <a:lstStyle/>
          <a:p>
            <a:pPr>
              <a:defRPr/>
            </a:pPr>
            <a:r>
              <a:rPr lang="en-GB" dirty="0">
                <a:solidFill>
                  <a:schemeClr val="tx1">
                    <a:lumMod val="85000"/>
                    <a:lumOff val="15000"/>
                  </a:schemeClr>
                </a:solidFill>
                <a:latin typeface="Calibri" pitchFamily="34" charset="0"/>
              </a:rPr>
              <a:t>Impact on Appearance – Key Messages</a:t>
            </a:r>
          </a:p>
        </p:txBody>
      </p:sp>
    </p:spTree>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49" name="Title 1"/>
          <p:cNvSpPr>
            <a:spLocks noGrp="1"/>
          </p:cNvSpPr>
          <p:nvPr>
            <p:ph type="title"/>
          </p:nvPr>
        </p:nvSpPr>
        <p:spPr>
          <a:xfrm>
            <a:off x="303213" y="422275"/>
            <a:ext cx="8589962" cy="1077913"/>
          </a:xfrm>
        </p:spPr>
        <p:txBody>
          <a:bodyPr/>
          <a:lstStyle/>
          <a:p>
            <a:pPr eaLnBrk="1" hangingPunct="1"/>
            <a:r>
              <a:rPr lang="en-GB" smtClean="0"/>
              <a:t>Need to bring this territory to life and make more HRT specific </a:t>
            </a:r>
          </a:p>
        </p:txBody>
      </p:sp>
      <p:sp>
        <p:nvSpPr>
          <p:cNvPr id="3" name="Content Placeholder 2"/>
          <p:cNvSpPr>
            <a:spLocks noGrp="1"/>
          </p:cNvSpPr>
          <p:nvPr>
            <p:ph idx="1"/>
          </p:nvPr>
        </p:nvSpPr>
        <p:spPr/>
        <p:txBody>
          <a:bodyPr/>
          <a:lstStyle/>
          <a:p>
            <a:pPr marL="457200" indent="-457200" eaLnBrk="1" hangingPunct="1">
              <a:defRPr/>
            </a:pPr>
            <a:r>
              <a:rPr lang="en-GB" dirty="0" smtClean="0"/>
              <a:t>Linking appearance with the ritual of rolling up will help to deliver more convincing messages e.g.</a:t>
            </a:r>
          </a:p>
          <a:p>
            <a:pPr marL="857250" lvl="1" indent="-323850" eaLnBrk="1" hangingPunct="1">
              <a:defRPr/>
            </a:pPr>
            <a:r>
              <a:rPr lang="en-GB" dirty="0" smtClean="0"/>
              <a:t>embarrassment rolling up, especially when licking the paper</a:t>
            </a:r>
          </a:p>
          <a:p>
            <a:pPr marL="857250" lvl="1" indent="-323850" eaLnBrk="1" hangingPunct="1">
              <a:defRPr/>
            </a:pPr>
            <a:r>
              <a:rPr lang="en-GB" dirty="0" smtClean="0"/>
              <a:t>coming into direct contact with tobacco – leaves tangible reminders (i.e. yellow, smelly fingers)</a:t>
            </a:r>
          </a:p>
          <a:p>
            <a:pPr marL="457200" indent="-457200" eaLnBrk="1" hangingPunct="1">
              <a:defRPr/>
            </a:pPr>
            <a:r>
              <a:rPr lang="en-GB" dirty="0" smtClean="0"/>
              <a:t>Need to talk more about smell (as this is the primary, top of mind concern for most)</a:t>
            </a:r>
          </a:p>
          <a:p>
            <a:pPr marL="857250" lvl="1" indent="-457200" eaLnBrk="1" hangingPunct="1">
              <a:defRPr/>
            </a:pPr>
            <a:r>
              <a:rPr lang="en-GB" dirty="0" smtClean="0"/>
              <a:t>smell of actual cigarette may be less smelly (vs. manufactured cigarettes) but the smoker him/herself may actually be smellier due to handling tobacco</a:t>
            </a:r>
            <a:endParaRPr lang="en-GB" sz="2400" dirty="0" smtClean="0"/>
          </a:p>
        </p:txBody>
      </p:sp>
      <p:sp>
        <p:nvSpPr>
          <p:cNvPr id="6" name="TextBox 5"/>
          <p:cNvSpPr txBox="1"/>
          <p:nvPr/>
        </p:nvSpPr>
        <p:spPr>
          <a:xfrm>
            <a:off x="142875" y="120650"/>
            <a:ext cx="2781300" cy="307975"/>
          </a:xfrm>
          <a:prstGeom prst="rect">
            <a:avLst/>
          </a:prstGeom>
          <a:noFill/>
        </p:spPr>
        <p:txBody>
          <a:bodyPr wrap="none">
            <a:spAutoFit/>
          </a:bodyPr>
          <a:lstStyle/>
          <a:p>
            <a:pPr>
              <a:defRPr/>
            </a:pPr>
            <a:r>
              <a:rPr lang="en-GB" dirty="0">
                <a:solidFill>
                  <a:schemeClr val="tx1">
                    <a:lumMod val="85000"/>
                    <a:lumOff val="15000"/>
                  </a:schemeClr>
                </a:solidFill>
                <a:latin typeface="Calibri" pitchFamily="34" charset="0"/>
              </a:rPr>
              <a:t>Impact on Appearance – Next Steps</a:t>
            </a:r>
          </a:p>
        </p:txBody>
      </p:sp>
    </p:spTree>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7" name="Title 1"/>
          <p:cNvSpPr>
            <a:spLocks noGrp="1"/>
          </p:cNvSpPr>
          <p:nvPr>
            <p:ph type="title"/>
          </p:nvPr>
        </p:nvSpPr>
        <p:spPr>
          <a:xfrm>
            <a:off x="303213" y="492125"/>
            <a:ext cx="8589962" cy="579438"/>
          </a:xfrm>
        </p:spPr>
        <p:txBody>
          <a:bodyPr/>
          <a:lstStyle/>
          <a:p>
            <a:pPr eaLnBrk="1" hangingPunct="1"/>
            <a:r>
              <a:rPr lang="en-GB" smtClean="0"/>
              <a:t>This territory receives polarised responses</a:t>
            </a:r>
          </a:p>
        </p:txBody>
      </p:sp>
      <p:sp>
        <p:nvSpPr>
          <p:cNvPr id="157698" name="Content Placeholder 2"/>
          <p:cNvSpPr>
            <a:spLocks noGrp="1"/>
          </p:cNvSpPr>
          <p:nvPr>
            <p:ph idx="1"/>
          </p:nvPr>
        </p:nvSpPr>
        <p:spPr>
          <a:xfrm>
            <a:off x="303213" y="1403350"/>
            <a:ext cx="8589962" cy="4525963"/>
          </a:xfrm>
        </p:spPr>
        <p:txBody>
          <a:bodyPr/>
          <a:lstStyle/>
          <a:p>
            <a:pPr eaLnBrk="1" hangingPunct="1"/>
            <a:r>
              <a:rPr lang="en-GB" sz="1800" smtClean="0"/>
              <a:t>Not all believe that NRT is the right way to quit</a:t>
            </a:r>
          </a:p>
          <a:p>
            <a:pPr lvl="1" eaLnBrk="1" hangingPunct="1"/>
            <a:r>
              <a:rPr lang="en-GB" sz="1600" smtClean="0"/>
              <a:t>many R&amp;M smokers believe that ‘cold turkey’ is the best approach – ‘</a:t>
            </a:r>
            <a:r>
              <a:rPr lang="en-GB" sz="1600" i="1" smtClean="0"/>
              <a:t>you should give up nicotine completely not switch to something else’</a:t>
            </a:r>
          </a:p>
          <a:p>
            <a:pPr lvl="1" eaLnBrk="1" hangingPunct="1"/>
            <a:r>
              <a:rPr lang="en-GB" sz="1600" smtClean="0"/>
              <a:t>indeed there exists confusion and lack of understanding re. NRT</a:t>
            </a:r>
          </a:p>
          <a:p>
            <a:pPr eaLnBrk="1" hangingPunct="1"/>
            <a:r>
              <a:rPr lang="en-GB" sz="1800" smtClean="0"/>
              <a:t>In addition, smokers also worry whether NRT is truly effective, particularly since it can be considered an expensive option!</a:t>
            </a:r>
            <a:endParaRPr lang="en-GB" sz="1100" smtClean="0"/>
          </a:p>
          <a:p>
            <a:pPr eaLnBrk="1" hangingPunct="1"/>
            <a:r>
              <a:rPr lang="en-GB" sz="1800" smtClean="0"/>
              <a:t>Therefore need to provide evidence of effectiveness and more information generally to convince smokers</a:t>
            </a:r>
          </a:p>
          <a:p>
            <a:pPr lvl="1" eaLnBrk="1" hangingPunct="1"/>
            <a:r>
              <a:rPr lang="en-GB" sz="1600" smtClean="0"/>
              <a:t>greater interest in inhalators as gives you something to do with hands (important for HRT users as need to tackle addiction of rolling up as well as smoking)</a:t>
            </a:r>
          </a:p>
          <a:p>
            <a:pPr lvl="1" eaLnBrk="1" hangingPunct="1"/>
            <a:r>
              <a:rPr lang="en-GB" sz="1600" smtClean="0"/>
              <a:t> interestingly, a minority of parents say that teens are using inhalators in schools</a:t>
            </a:r>
          </a:p>
          <a:p>
            <a:pPr eaLnBrk="1" hangingPunct="1"/>
            <a:r>
              <a:rPr lang="en-GB" sz="1800" smtClean="0"/>
              <a:t>However, those that have used NRT previously are quite positive</a:t>
            </a:r>
          </a:p>
          <a:p>
            <a:pPr lvl="1" eaLnBrk="1" hangingPunct="1"/>
            <a:r>
              <a:rPr lang="en-GB" sz="1600" smtClean="0"/>
              <a:t>believe it takes away/minimises the need for cigarettes, which is encouraging for those who want to quit and haven’t used</a:t>
            </a:r>
          </a:p>
          <a:p>
            <a:pPr lvl="1" eaLnBrk="1" hangingPunct="1">
              <a:buFontTx/>
              <a:buNone/>
            </a:pPr>
            <a:endParaRPr lang="en-GB" sz="1600" smtClean="0"/>
          </a:p>
        </p:txBody>
      </p:sp>
      <p:sp>
        <p:nvSpPr>
          <p:cNvPr id="4" name="TextBox 3"/>
          <p:cNvSpPr txBox="1"/>
          <p:nvPr/>
        </p:nvSpPr>
        <p:spPr>
          <a:xfrm>
            <a:off x="142875" y="120650"/>
            <a:ext cx="3144838" cy="307975"/>
          </a:xfrm>
          <a:prstGeom prst="rect">
            <a:avLst/>
          </a:prstGeom>
          <a:noFill/>
        </p:spPr>
        <p:txBody>
          <a:bodyPr wrap="none">
            <a:spAutoFit/>
          </a:bodyPr>
          <a:lstStyle/>
          <a:p>
            <a:pPr>
              <a:defRPr/>
            </a:pPr>
            <a:r>
              <a:rPr lang="en-GB" dirty="0">
                <a:solidFill>
                  <a:schemeClr val="tx1">
                    <a:lumMod val="85000"/>
                    <a:lumOff val="15000"/>
                  </a:schemeClr>
                </a:solidFill>
                <a:latin typeface="Calibri" pitchFamily="34" charset="0"/>
              </a:rPr>
              <a:t>Brand Switch to NRT – Overall Reactions </a:t>
            </a:r>
          </a:p>
        </p:txBody>
      </p:sp>
      <p:sp>
        <p:nvSpPr>
          <p:cNvPr id="5" name="Text Box 10"/>
          <p:cNvSpPr txBox="1">
            <a:spLocks noChangeArrowheads="1"/>
          </p:cNvSpPr>
          <p:nvPr/>
        </p:nvSpPr>
        <p:spPr bwMode="auto">
          <a:xfrm>
            <a:off x="3175" y="6021388"/>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desire for success stories and facts – more willing to try</a:t>
            </a:r>
          </a:p>
          <a:p>
            <a:pPr marL="279400"/>
            <a:r>
              <a:rPr lang="en-US" sz="2400" b="1">
                <a:latin typeface="Calibri" pitchFamily="34" charset="0"/>
              </a:rPr>
              <a:t>   if a friend/family member has tried and had success » </a:t>
            </a:r>
          </a:p>
        </p:txBody>
      </p:sp>
      <p:pic>
        <p:nvPicPr>
          <p:cNvPr id="6"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5" name="Title 1"/>
          <p:cNvSpPr>
            <a:spLocks noGrp="1"/>
          </p:cNvSpPr>
          <p:nvPr>
            <p:ph type="title"/>
          </p:nvPr>
        </p:nvSpPr>
        <p:spPr>
          <a:xfrm>
            <a:off x="303213" y="461963"/>
            <a:ext cx="8589962" cy="585787"/>
          </a:xfrm>
        </p:spPr>
        <p:txBody>
          <a:bodyPr/>
          <a:lstStyle/>
          <a:p>
            <a:pPr eaLnBrk="1" hangingPunct="1"/>
            <a:r>
              <a:rPr lang="en-GB" smtClean="0"/>
              <a:t>The most motivating messages are as follows:</a:t>
            </a:r>
          </a:p>
        </p:txBody>
      </p:sp>
      <p:sp>
        <p:nvSpPr>
          <p:cNvPr id="6" name="Rounded Rectangle 5"/>
          <p:cNvSpPr/>
          <p:nvPr/>
        </p:nvSpPr>
        <p:spPr>
          <a:xfrm>
            <a:off x="214313" y="1143000"/>
            <a:ext cx="4357687" cy="2909888"/>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r>
              <a:rPr lang="en-GB" sz="1600" i="1">
                <a:solidFill>
                  <a:schemeClr val="tx1"/>
                </a:solidFill>
                <a:latin typeface="Calibri" pitchFamily="34" charset="0"/>
              </a:rPr>
              <a:t>It is the dozens of other components that occur naturally in tobacco that make smokers sick.  In fact, the nicotine in tobacco makes you feel good and that’s what you crave when you get the need to smoke.  Most people are surprised when we tell them that nicotine is not dangerous at all to most people...so if you consume nicotine without tobacco it’s safe!  So why not swap your tobacco for another safe type of nicotine?  You can get it in gum, patches, drinks, inhalators etc. </a:t>
            </a:r>
          </a:p>
        </p:txBody>
      </p:sp>
      <p:sp>
        <p:nvSpPr>
          <p:cNvPr id="7" name="Rounded Rectangle 6"/>
          <p:cNvSpPr/>
          <p:nvPr/>
        </p:nvSpPr>
        <p:spPr>
          <a:xfrm>
            <a:off x="214313" y="4357688"/>
            <a:ext cx="4357687" cy="928687"/>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lumMod val="85000"/>
                    <a:lumOff val="15000"/>
                  </a:schemeClr>
                </a:solidFill>
                <a:latin typeface="Calibri" pitchFamily="34" charset="0"/>
              </a:rPr>
              <a:t>‘Get the nicotine fix without the cancer causing chemicals ’</a:t>
            </a:r>
          </a:p>
        </p:txBody>
      </p:sp>
      <p:sp>
        <p:nvSpPr>
          <p:cNvPr id="9" name="Right Arrow 8"/>
          <p:cNvSpPr/>
          <p:nvPr/>
        </p:nvSpPr>
        <p:spPr>
          <a:xfrm>
            <a:off x="4500563" y="2052638"/>
            <a:ext cx="714375" cy="1143000"/>
          </a:xfrm>
          <a:prstGeom prst="rightArrow">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Calibri" pitchFamily="34" charset="0"/>
            </a:endParaRPr>
          </a:p>
        </p:txBody>
      </p:sp>
      <p:sp>
        <p:nvSpPr>
          <p:cNvPr id="10" name="Right Arrow 9"/>
          <p:cNvSpPr/>
          <p:nvPr/>
        </p:nvSpPr>
        <p:spPr>
          <a:xfrm>
            <a:off x="4500563" y="4286250"/>
            <a:ext cx="714375" cy="1143000"/>
          </a:xfrm>
          <a:prstGeom prst="rightArrow">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Calibri" pitchFamily="34" charset="0"/>
            </a:endParaRPr>
          </a:p>
        </p:txBody>
      </p:sp>
      <p:sp>
        <p:nvSpPr>
          <p:cNvPr id="159750" name="TextBox 11"/>
          <p:cNvSpPr txBox="1">
            <a:spLocks noChangeArrowheads="1"/>
          </p:cNvSpPr>
          <p:nvPr/>
        </p:nvSpPr>
        <p:spPr bwMode="auto">
          <a:xfrm>
            <a:off x="5286375" y="1285860"/>
            <a:ext cx="3857625" cy="2554545"/>
          </a:xfrm>
          <a:prstGeom prst="rect">
            <a:avLst/>
          </a:prstGeom>
          <a:noFill/>
          <a:ln w="9525">
            <a:noFill/>
            <a:miter lim="800000"/>
            <a:headEnd/>
            <a:tailEnd/>
          </a:ln>
        </p:spPr>
        <p:txBody>
          <a:bodyPr>
            <a:spAutoFit/>
          </a:bodyPr>
          <a:lstStyle/>
          <a:p>
            <a:pPr marL="177800" indent="-177800">
              <a:buFont typeface="Arial" charset="0"/>
              <a:buChar char="•"/>
            </a:pPr>
            <a:r>
              <a:rPr lang="en-GB" sz="1600" dirty="0">
                <a:latin typeface="Calibri" pitchFamily="34" charset="0"/>
              </a:rPr>
              <a:t>This is interesting for most as it represents ‘new news’</a:t>
            </a:r>
          </a:p>
          <a:p>
            <a:pPr marL="177800" indent="-177800">
              <a:buFont typeface="Arial" charset="0"/>
              <a:buChar char="•"/>
            </a:pPr>
            <a:r>
              <a:rPr lang="en-GB" sz="1600" dirty="0">
                <a:latin typeface="Calibri" pitchFamily="34" charset="0"/>
              </a:rPr>
              <a:t>Most have previously believed that nicotine is the harmful element so this makes NRT more </a:t>
            </a:r>
            <a:r>
              <a:rPr lang="en-GB" sz="1600" dirty="0" smtClean="0">
                <a:latin typeface="Calibri" pitchFamily="34" charset="0"/>
              </a:rPr>
              <a:t>appealing (often recalled during follow-up calls)</a:t>
            </a:r>
            <a:endParaRPr lang="en-GB" sz="1600" dirty="0">
              <a:latin typeface="Calibri" pitchFamily="34" charset="0"/>
            </a:endParaRPr>
          </a:p>
          <a:p>
            <a:pPr marL="177800" indent="-177800">
              <a:buFont typeface="Arial" charset="0"/>
              <a:buChar char="•"/>
            </a:pPr>
            <a:r>
              <a:rPr lang="en-GB" sz="1600" dirty="0">
                <a:latin typeface="Calibri" pitchFamily="34" charset="0"/>
              </a:rPr>
              <a:t>However, there is still concern about being ‘addicted’</a:t>
            </a:r>
          </a:p>
          <a:p>
            <a:pPr marL="177800" indent="-177800">
              <a:buFont typeface="Arial" charset="0"/>
              <a:buChar char="•"/>
            </a:pPr>
            <a:r>
              <a:rPr lang="en-GB" sz="1600" dirty="0">
                <a:latin typeface="Calibri" pitchFamily="34" charset="0"/>
              </a:rPr>
              <a:t>Too long and descriptive in its current format</a:t>
            </a:r>
          </a:p>
        </p:txBody>
      </p:sp>
      <p:sp>
        <p:nvSpPr>
          <p:cNvPr id="159751" name="TextBox 12"/>
          <p:cNvSpPr txBox="1">
            <a:spLocks noChangeArrowheads="1"/>
          </p:cNvSpPr>
          <p:nvPr/>
        </p:nvSpPr>
        <p:spPr bwMode="auto">
          <a:xfrm>
            <a:off x="5286375" y="4113213"/>
            <a:ext cx="3857625" cy="1816100"/>
          </a:xfrm>
          <a:prstGeom prst="rect">
            <a:avLst/>
          </a:prstGeom>
          <a:noFill/>
          <a:ln w="9525">
            <a:noFill/>
            <a:miter lim="800000"/>
            <a:headEnd/>
            <a:tailEnd/>
          </a:ln>
        </p:spPr>
        <p:txBody>
          <a:bodyPr>
            <a:spAutoFit/>
          </a:bodyPr>
          <a:lstStyle/>
          <a:p>
            <a:pPr marL="177800" indent="-177800">
              <a:buFont typeface="Arial" charset="0"/>
              <a:buChar char="•"/>
            </a:pPr>
            <a:r>
              <a:rPr lang="en-GB" sz="1600">
                <a:latin typeface="Calibri" pitchFamily="34" charset="0"/>
              </a:rPr>
              <a:t>Direct tone and concise wording gains attention</a:t>
            </a:r>
          </a:p>
          <a:p>
            <a:pPr marL="177800" indent="-177800">
              <a:buFont typeface="Arial" charset="0"/>
              <a:buChar char="•"/>
            </a:pPr>
            <a:r>
              <a:rPr lang="en-GB" sz="1600">
                <a:latin typeface="Calibri" pitchFamily="34" charset="0"/>
              </a:rPr>
              <a:t>Message itself can feel quite obvious,</a:t>
            </a:r>
          </a:p>
          <a:p>
            <a:pPr marL="177800" indent="-177800">
              <a:buFont typeface="Arial" charset="0"/>
              <a:buChar char="•"/>
            </a:pPr>
            <a:r>
              <a:rPr lang="en-GB" sz="1600">
                <a:latin typeface="Calibri" pitchFamily="34" charset="0"/>
              </a:rPr>
              <a:t> ‘Cancer’ reference can lead to strong reactions (as mentioned already)</a:t>
            </a:r>
          </a:p>
          <a:p>
            <a:pPr marL="177800" indent="-177800">
              <a:buFont typeface="Arial" charset="0"/>
              <a:buChar char="•"/>
            </a:pPr>
            <a:r>
              <a:rPr lang="en-GB" sz="1600">
                <a:latin typeface="Calibri" pitchFamily="34" charset="0"/>
              </a:rPr>
              <a:t>Need to convince that NRT will halt cravings – ‘fix’ goes some way to do this</a:t>
            </a:r>
          </a:p>
        </p:txBody>
      </p:sp>
      <p:sp>
        <p:nvSpPr>
          <p:cNvPr id="15" name="TextBox 14"/>
          <p:cNvSpPr txBox="1"/>
          <p:nvPr/>
        </p:nvSpPr>
        <p:spPr>
          <a:xfrm>
            <a:off x="142875" y="120650"/>
            <a:ext cx="3833813" cy="307975"/>
          </a:xfrm>
          <a:prstGeom prst="rect">
            <a:avLst/>
          </a:prstGeom>
          <a:noFill/>
        </p:spPr>
        <p:txBody>
          <a:bodyPr wrap="none">
            <a:spAutoFit/>
          </a:bodyPr>
          <a:lstStyle/>
          <a:p>
            <a:pPr>
              <a:defRPr/>
            </a:pPr>
            <a:r>
              <a:rPr lang="en-GB" dirty="0">
                <a:solidFill>
                  <a:schemeClr val="tx1">
                    <a:lumMod val="85000"/>
                    <a:lumOff val="15000"/>
                  </a:schemeClr>
                </a:solidFill>
                <a:latin typeface="Calibri" pitchFamily="34" charset="0"/>
              </a:rPr>
              <a:t>Brand Switch to NRT – Key Messages &amp; Next Steps</a:t>
            </a:r>
          </a:p>
        </p:txBody>
      </p:sp>
      <p:sp>
        <p:nvSpPr>
          <p:cNvPr id="11" name="Text Box 10"/>
          <p:cNvSpPr txBox="1">
            <a:spLocks noChangeArrowheads="1"/>
          </p:cNvSpPr>
          <p:nvPr/>
        </p:nvSpPr>
        <p:spPr bwMode="auto">
          <a:xfrm>
            <a:off x="3175" y="6021388"/>
            <a:ext cx="9140825" cy="835025"/>
          </a:xfrm>
          <a:prstGeom prst="rect">
            <a:avLst/>
          </a:prstGeom>
          <a:solidFill>
            <a:srgbClr val="FFFF00">
              <a:alpha val="50980"/>
            </a:srgbClr>
          </a:solidFill>
          <a:ln w="9525">
            <a:noFill/>
            <a:miter lim="800000"/>
            <a:headEnd/>
            <a:tailEnd/>
          </a:ln>
        </p:spPr>
        <p:txBody>
          <a:bodyPr anchor="ctr"/>
          <a:lstStyle/>
          <a:p>
            <a:pPr marL="279400"/>
            <a:r>
              <a:rPr lang="en-US" sz="2400" b="1">
                <a:latin typeface="Calibri" pitchFamily="34" charset="0"/>
              </a:rPr>
              <a:t>» works best as a support to dangerous substances – </a:t>
            </a:r>
          </a:p>
          <a:p>
            <a:pPr marL="279400"/>
            <a:r>
              <a:rPr lang="en-US" sz="1800" b="1">
                <a:latin typeface="Calibri" pitchFamily="34" charset="0"/>
              </a:rPr>
              <a:t>   stronger resonance if able to speak to someone with experience of NRT</a:t>
            </a:r>
            <a:r>
              <a:rPr lang="en-US" sz="2400" b="1">
                <a:latin typeface="Calibri" pitchFamily="34" charset="0"/>
              </a:rPr>
              <a:t>» </a:t>
            </a:r>
          </a:p>
        </p:txBody>
      </p:sp>
      <p:pic>
        <p:nvPicPr>
          <p:cNvPr id="14"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3" name="Title 1"/>
          <p:cNvSpPr>
            <a:spLocks noGrp="1"/>
          </p:cNvSpPr>
          <p:nvPr>
            <p:ph type="title"/>
          </p:nvPr>
        </p:nvSpPr>
        <p:spPr>
          <a:xfrm>
            <a:off x="303213" y="350838"/>
            <a:ext cx="8589962" cy="1077912"/>
          </a:xfrm>
        </p:spPr>
        <p:txBody>
          <a:bodyPr/>
          <a:lstStyle/>
          <a:p>
            <a:pPr eaLnBrk="1" hangingPunct="1"/>
            <a:r>
              <a:rPr lang="en-GB" smtClean="0"/>
              <a:t>There is concern that this territory will lead to rebellion amongst R&amp;M smokers </a:t>
            </a:r>
          </a:p>
        </p:txBody>
      </p:sp>
      <p:sp>
        <p:nvSpPr>
          <p:cNvPr id="161794" name="Content Placeholder 2"/>
          <p:cNvSpPr>
            <a:spLocks noGrp="1"/>
          </p:cNvSpPr>
          <p:nvPr>
            <p:ph idx="1"/>
          </p:nvPr>
        </p:nvSpPr>
        <p:spPr>
          <a:xfrm>
            <a:off x="303213" y="1714500"/>
            <a:ext cx="8589962" cy="4525963"/>
          </a:xfrm>
        </p:spPr>
        <p:txBody>
          <a:bodyPr/>
          <a:lstStyle/>
          <a:p>
            <a:pPr eaLnBrk="1" hangingPunct="1"/>
            <a:r>
              <a:rPr lang="en-GB" sz="2000" smtClean="0"/>
              <a:t>All smokers are very conscious that they are in the minority in society – Smokefree legislation has certainly denormalised smoking</a:t>
            </a:r>
          </a:p>
          <a:p>
            <a:pPr lvl="1" eaLnBrk="1" hangingPunct="1"/>
            <a:r>
              <a:rPr lang="en-GB" sz="1800" smtClean="0"/>
              <a:t>interestingly, stating that the majority of people are non-smokers can make some smokers feel that smoking is less of a problem/issue in society which for some means there is less impetus to change behaviour</a:t>
            </a:r>
          </a:p>
          <a:p>
            <a:pPr eaLnBrk="1" hangingPunct="1"/>
            <a:r>
              <a:rPr lang="en-GB" sz="2000" smtClean="0"/>
              <a:t>Concern that this territory can lead to rebellion as smokers will feel even more ostracised/excluded</a:t>
            </a:r>
          </a:p>
          <a:p>
            <a:pPr lvl="1" eaLnBrk="1" hangingPunct="1"/>
            <a:r>
              <a:rPr lang="en-GB" sz="1800" smtClean="0"/>
              <a:t>some begin to exhibit sense of martyrdom</a:t>
            </a:r>
          </a:p>
          <a:p>
            <a:pPr lvl="1" eaLnBrk="1" hangingPunct="1"/>
            <a:r>
              <a:rPr lang="en-GB" sz="1800" smtClean="0"/>
              <a:t>potential for messaging in this area to seem like finger wagging </a:t>
            </a:r>
          </a:p>
          <a:p>
            <a:pPr eaLnBrk="1" hangingPunct="1"/>
            <a:r>
              <a:rPr lang="en-GB" sz="2000" smtClean="0"/>
              <a:t>However, this territory is also difficult to deliver in the Southwest</a:t>
            </a:r>
          </a:p>
          <a:p>
            <a:pPr lvl="1" eaLnBrk="1" hangingPunct="1"/>
            <a:r>
              <a:rPr lang="en-GB" sz="1800" smtClean="0"/>
              <a:t>HRT smokers are in the majority amongst smokers in the Southwest so difficult to talk about HRT specifically at a regional level</a:t>
            </a:r>
          </a:p>
          <a:p>
            <a:pPr lvl="1" eaLnBrk="1" hangingPunct="1"/>
            <a:endParaRPr lang="en-GB" sz="1800" smtClean="0"/>
          </a:p>
        </p:txBody>
      </p:sp>
      <p:sp>
        <p:nvSpPr>
          <p:cNvPr id="4" name="TextBox 3"/>
          <p:cNvSpPr txBox="1"/>
          <p:nvPr/>
        </p:nvSpPr>
        <p:spPr>
          <a:xfrm>
            <a:off x="142875" y="120650"/>
            <a:ext cx="2700338" cy="304800"/>
          </a:xfrm>
          <a:prstGeom prst="rect">
            <a:avLst/>
          </a:prstGeom>
          <a:noFill/>
        </p:spPr>
        <p:txBody>
          <a:bodyPr wrap="none">
            <a:spAutoFit/>
          </a:bodyPr>
          <a:lstStyle/>
          <a:p>
            <a:pPr>
              <a:defRPr/>
            </a:pPr>
            <a:r>
              <a:rPr lang="en-GB" dirty="0" err="1">
                <a:solidFill>
                  <a:schemeClr val="tx1">
                    <a:lumMod val="85000"/>
                    <a:lumOff val="15000"/>
                  </a:schemeClr>
                </a:solidFill>
                <a:latin typeface="Calibri" pitchFamily="34" charset="0"/>
              </a:rPr>
              <a:t>Denormalising</a:t>
            </a:r>
            <a:r>
              <a:rPr lang="en-GB" dirty="0">
                <a:solidFill>
                  <a:schemeClr val="tx1">
                    <a:lumMod val="85000"/>
                    <a:lumOff val="15000"/>
                  </a:schemeClr>
                </a:solidFill>
                <a:latin typeface="Calibri" pitchFamily="34" charset="0"/>
              </a:rPr>
              <a:t> – Overall Reactions </a:t>
            </a:r>
          </a:p>
        </p:txBody>
      </p:sp>
    </p:spTree>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1" name="Rectangle 2"/>
          <p:cNvSpPr>
            <a:spLocks noChangeArrowheads="1"/>
          </p:cNvSpPr>
          <p:nvPr/>
        </p:nvSpPr>
        <p:spPr bwMode="auto">
          <a:xfrm>
            <a:off x="-323850" y="-315913"/>
            <a:ext cx="9467850" cy="7191376"/>
          </a:xfrm>
          <a:prstGeom prst="rect">
            <a:avLst/>
          </a:prstGeom>
          <a:solidFill>
            <a:srgbClr val="FFFF00"/>
          </a:solidFill>
          <a:ln w="9525">
            <a:noFill/>
            <a:miter lim="800000"/>
            <a:headEnd/>
            <a:tailEnd/>
          </a:ln>
        </p:spPr>
        <p:txBody>
          <a:bodyPr wrap="none" anchor="ctr"/>
          <a:lstStyle/>
          <a:p>
            <a:endParaRPr lang="en-US"/>
          </a:p>
        </p:txBody>
      </p:sp>
      <p:sp>
        <p:nvSpPr>
          <p:cNvPr id="73736" name="Rectangle 8"/>
          <p:cNvSpPr>
            <a:spLocks noChangeArrowheads="1"/>
          </p:cNvSpPr>
          <p:nvPr/>
        </p:nvSpPr>
        <p:spPr bwMode="auto">
          <a:xfrm>
            <a:off x="34925" y="-26988"/>
            <a:ext cx="9144000" cy="6873876"/>
          </a:xfrm>
          <a:prstGeom prst="rect">
            <a:avLst/>
          </a:prstGeom>
          <a:noFill/>
          <a:ln w="9525">
            <a:noFill/>
            <a:miter lim="800000"/>
            <a:headEnd/>
            <a:tailEnd/>
          </a:ln>
        </p:spPr>
        <p:txBody>
          <a:bodyPr lIns="104498" tIns="52249" rIns="104498" bIns="52249" anchor="ctr"/>
          <a:lstStyle/>
          <a:p>
            <a:pPr marL="355600">
              <a:lnSpc>
                <a:spcPct val="125000"/>
              </a:lnSpc>
              <a:spcBef>
                <a:spcPct val="100000"/>
              </a:spcBef>
            </a:pPr>
            <a:r>
              <a:rPr lang="en-GB" sz="5400">
                <a:latin typeface="Calibri" pitchFamily="34" charset="0"/>
              </a:rPr>
              <a:t>Direction &gt;&gt;</a:t>
            </a:r>
            <a:endParaRPr lang="en-GB" sz="5700">
              <a:solidFill>
                <a:schemeClr val="bg2"/>
              </a:solidFill>
              <a:latin typeface="Calibri" pitchFamily="34" charset="0"/>
            </a:endParaRPr>
          </a:p>
        </p:txBody>
      </p:sp>
      <p:pic>
        <p:nvPicPr>
          <p:cNvPr id="163843" name="Picture 10"/>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21388"/>
            <a:ext cx="1223963" cy="7937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3736"/>
                                        </p:tgtEl>
                                        <p:attrNameLst>
                                          <p:attrName>style.visibility</p:attrName>
                                        </p:attrNameLst>
                                      </p:cBhvr>
                                      <p:to>
                                        <p:strVal val="visible"/>
                                      </p:to>
                                    </p:set>
                                    <p:animEffect transition="in" filter="wipe(left)">
                                      <p:cBhvr>
                                        <p:cTn id="7" dur="1000"/>
                                        <p:tgtEl>
                                          <p:spTgt spid="737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6"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89" name="Title 1"/>
          <p:cNvSpPr>
            <a:spLocks noGrp="1"/>
          </p:cNvSpPr>
          <p:nvPr>
            <p:ph type="title"/>
          </p:nvPr>
        </p:nvSpPr>
        <p:spPr>
          <a:xfrm>
            <a:off x="303213" y="215900"/>
            <a:ext cx="8589962" cy="1077913"/>
          </a:xfrm>
        </p:spPr>
        <p:txBody>
          <a:bodyPr/>
          <a:lstStyle/>
          <a:p>
            <a:pPr eaLnBrk="1" hangingPunct="1"/>
            <a:r>
              <a:rPr lang="en-GB" smtClean="0"/>
              <a:t>To prompt and help HRT smokers to consider quitting we recommend the following approach:</a:t>
            </a:r>
          </a:p>
        </p:txBody>
      </p:sp>
      <p:sp>
        <p:nvSpPr>
          <p:cNvPr id="4" name="Rounded Rectangle 3"/>
          <p:cNvSpPr/>
          <p:nvPr/>
        </p:nvSpPr>
        <p:spPr>
          <a:xfrm>
            <a:off x="1143000" y="1428737"/>
            <a:ext cx="7429500" cy="1500202"/>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800" b="1" dirty="0">
                <a:solidFill>
                  <a:schemeClr val="tx1"/>
                </a:solidFill>
                <a:latin typeface="Calibri" pitchFamily="34" charset="0"/>
              </a:rPr>
              <a:t>DANGEROUS </a:t>
            </a:r>
            <a:r>
              <a:rPr lang="en-GB" sz="2800" b="1" dirty="0" smtClean="0">
                <a:solidFill>
                  <a:schemeClr val="tx1"/>
                </a:solidFill>
                <a:latin typeface="Calibri" pitchFamily="34" charset="0"/>
              </a:rPr>
              <a:t>SUBSTANCES </a:t>
            </a:r>
          </a:p>
          <a:p>
            <a:pPr algn="ctr">
              <a:defRPr/>
            </a:pPr>
            <a:r>
              <a:rPr lang="en-GB" sz="2400" dirty="0" smtClean="0">
                <a:solidFill>
                  <a:schemeClr val="tx1"/>
                </a:solidFill>
                <a:latin typeface="Calibri" pitchFamily="34" charset="0"/>
              </a:rPr>
              <a:t>(recalled by all during follow-up call backs)</a:t>
            </a:r>
            <a:endParaRPr lang="en-GB" sz="2800" dirty="0">
              <a:solidFill>
                <a:schemeClr val="tx1"/>
              </a:solidFill>
              <a:latin typeface="Calibri" pitchFamily="34" charset="0"/>
            </a:endParaRPr>
          </a:p>
          <a:p>
            <a:pPr algn="ctr">
              <a:defRPr/>
            </a:pPr>
            <a:r>
              <a:rPr lang="en-GB" sz="1800" dirty="0">
                <a:solidFill>
                  <a:schemeClr val="tx1"/>
                </a:solidFill>
                <a:latin typeface="Calibri" pitchFamily="34" charset="0"/>
              </a:rPr>
              <a:t>Supported by facts and scientific evidence to dispel natural myths, also need to reinforce that dangers exist no matter how much you smoke</a:t>
            </a:r>
            <a:endParaRPr lang="en-GB" sz="1600" dirty="0">
              <a:solidFill>
                <a:schemeClr val="tx1"/>
              </a:solidFill>
              <a:latin typeface="Calibri" pitchFamily="34" charset="0"/>
            </a:endParaRPr>
          </a:p>
        </p:txBody>
      </p:sp>
      <p:sp>
        <p:nvSpPr>
          <p:cNvPr id="5" name="Rounded Rectangle 4"/>
          <p:cNvSpPr/>
          <p:nvPr/>
        </p:nvSpPr>
        <p:spPr>
          <a:xfrm>
            <a:off x="1071563" y="3286125"/>
            <a:ext cx="3214687" cy="135731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latin typeface="Calibri" pitchFamily="34" charset="0"/>
              </a:rPr>
              <a:t>REPOSITION THE RITUAL</a:t>
            </a:r>
          </a:p>
        </p:txBody>
      </p:sp>
      <p:sp>
        <p:nvSpPr>
          <p:cNvPr id="6" name="Rounded Rectangle 5"/>
          <p:cNvSpPr/>
          <p:nvPr/>
        </p:nvSpPr>
        <p:spPr>
          <a:xfrm>
            <a:off x="1071563" y="4786313"/>
            <a:ext cx="3214687" cy="1357312"/>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latin typeface="Calibri" pitchFamily="34" charset="0"/>
              </a:rPr>
              <a:t>Physical Intervention</a:t>
            </a:r>
          </a:p>
          <a:p>
            <a:pPr algn="ctr">
              <a:defRPr/>
            </a:pPr>
            <a:r>
              <a:rPr lang="en-GB" sz="2400" dirty="0">
                <a:solidFill>
                  <a:schemeClr val="tx1"/>
                </a:solidFill>
                <a:latin typeface="Calibri" pitchFamily="34" charset="0"/>
              </a:rPr>
              <a:t>SWITCH TO NRT</a:t>
            </a:r>
          </a:p>
          <a:p>
            <a:pPr algn="ctr">
              <a:defRPr/>
            </a:pPr>
            <a:r>
              <a:rPr lang="en-GB" sz="1600" dirty="0">
                <a:solidFill>
                  <a:schemeClr val="tx1"/>
                </a:solidFill>
                <a:latin typeface="Calibri" pitchFamily="34" charset="0"/>
              </a:rPr>
              <a:t>Inhalators are of particular interest to HRT users</a:t>
            </a:r>
            <a:endParaRPr lang="en-GB" dirty="0">
              <a:solidFill>
                <a:schemeClr val="tx1"/>
              </a:solidFill>
              <a:latin typeface="Calibri" pitchFamily="34" charset="0"/>
            </a:endParaRPr>
          </a:p>
        </p:txBody>
      </p:sp>
      <p:sp>
        <p:nvSpPr>
          <p:cNvPr id="7" name="Rounded Rectangle 6"/>
          <p:cNvSpPr/>
          <p:nvPr/>
        </p:nvSpPr>
        <p:spPr>
          <a:xfrm>
            <a:off x="5500688" y="3286125"/>
            <a:ext cx="3143250" cy="1357313"/>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latin typeface="Calibri" pitchFamily="34" charset="0"/>
              </a:rPr>
              <a:t>IMPACT ON APPEARANCE</a:t>
            </a:r>
          </a:p>
        </p:txBody>
      </p:sp>
      <p:sp>
        <p:nvSpPr>
          <p:cNvPr id="8" name="Up Arrow 7"/>
          <p:cNvSpPr/>
          <p:nvPr/>
        </p:nvSpPr>
        <p:spPr>
          <a:xfrm>
            <a:off x="2214563" y="3000375"/>
            <a:ext cx="1000125" cy="357188"/>
          </a:xfrm>
          <a:prstGeom prst="up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Calibri" pitchFamily="34" charset="0"/>
            </a:endParaRPr>
          </a:p>
        </p:txBody>
      </p:sp>
      <p:sp>
        <p:nvSpPr>
          <p:cNvPr id="9" name="Up Arrow 8"/>
          <p:cNvSpPr/>
          <p:nvPr/>
        </p:nvSpPr>
        <p:spPr>
          <a:xfrm>
            <a:off x="6572250" y="3000375"/>
            <a:ext cx="1000125" cy="357188"/>
          </a:xfrm>
          <a:prstGeom prst="up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Calibri" pitchFamily="34" charset="0"/>
            </a:endParaRPr>
          </a:p>
        </p:txBody>
      </p:sp>
      <p:sp>
        <p:nvSpPr>
          <p:cNvPr id="165896" name="TextBox 9"/>
          <p:cNvSpPr txBox="1">
            <a:spLocks noChangeArrowheads="1"/>
          </p:cNvSpPr>
          <p:nvPr/>
        </p:nvSpPr>
        <p:spPr bwMode="auto">
          <a:xfrm rot="-5400000">
            <a:off x="2382" y="1997869"/>
            <a:ext cx="1008062" cy="584200"/>
          </a:xfrm>
          <a:prstGeom prst="rect">
            <a:avLst/>
          </a:prstGeom>
          <a:noFill/>
          <a:ln w="9525">
            <a:noFill/>
            <a:miter lim="800000"/>
            <a:headEnd/>
            <a:tailEnd/>
          </a:ln>
        </p:spPr>
        <p:txBody>
          <a:bodyPr wrap="none">
            <a:spAutoFit/>
          </a:bodyPr>
          <a:lstStyle/>
          <a:p>
            <a:pPr algn="ctr"/>
            <a:r>
              <a:rPr lang="en-GB" sz="1600" b="1">
                <a:latin typeface="Calibri" pitchFamily="34" charset="0"/>
              </a:rPr>
              <a:t>LEAD </a:t>
            </a:r>
          </a:p>
          <a:p>
            <a:pPr algn="ctr"/>
            <a:r>
              <a:rPr lang="en-GB" sz="1600" b="1">
                <a:latin typeface="Calibri" pitchFamily="34" charset="0"/>
              </a:rPr>
              <a:t>MESSAGE</a:t>
            </a:r>
          </a:p>
        </p:txBody>
      </p:sp>
      <p:sp>
        <p:nvSpPr>
          <p:cNvPr id="165897" name="TextBox 10"/>
          <p:cNvSpPr txBox="1">
            <a:spLocks noChangeArrowheads="1"/>
          </p:cNvSpPr>
          <p:nvPr/>
        </p:nvSpPr>
        <p:spPr bwMode="auto">
          <a:xfrm rot="-5400000">
            <a:off x="-148431" y="3704432"/>
            <a:ext cx="1309687" cy="584200"/>
          </a:xfrm>
          <a:prstGeom prst="rect">
            <a:avLst/>
          </a:prstGeom>
          <a:noFill/>
          <a:ln w="9525">
            <a:noFill/>
            <a:miter lim="800000"/>
            <a:headEnd/>
            <a:tailEnd/>
          </a:ln>
        </p:spPr>
        <p:txBody>
          <a:bodyPr wrap="none">
            <a:spAutoFit/>
          </a:bodyPr>
          <a:lstStyle/>
          <a:p>
            <a:pPr algn="ctr"/>
            <a:r>
              <a:rPr lang="en-GB" sz="1600" b="1">
                <a:latin typeface="Calibri" pitchFamily="34" charset="0"/>
              </a:rPr>
              <a:t>SUPPORTING</a:t>
            </a:r>
          </a:p>
          <a:p>
            <a:pPr algn="ctr"/>
            <a:r>
              <a:rPr lang="en-GB" sz="1600" b="1">
                <a:latin typeface="Calibri" pitchFamily="34" charset="0"/>
              </a:rPr>
              <a:t>MESSAGES</a:t>
            </a:r>
          </a:p>
        </p:txBody>
      </p:sp>
      <p:sp>
        <p:nvSpPr>
          <p:cNvPr id="165898" name="TextBox 11"/>
          <p:cNvSpPr txBox="1">
            <a:spLocks noChangeArrowheads="1"/>
          </p:cNvSpPr>
          <p:nvPr/>
        </p:nvSpPr>
        <p:spPr bwMode="auto">
          <a:xfrm rot="-5400000">
            <a:off x="-277812" y="5319713"/>
            <a:ext cx="1570037" cy="338137"/>
          </a:xfrm>
          <a:prstGeom prst="rect">
            <a:avLst/>
          </a:prstGeom>
          <a:noFill/>
          <a:ln w="9525">
            <a:noFill/>
            <a:miter lim="800000"/>
            <a:headEnd/>
            <a:tailEnd/>
          </a:ln>
        </p:spPr>
        <p:txBody>
          <a:bodyPr wrap="none">
            <a:spAutoFit/>
          </a:bodyPr>
          <a:lstStyle/>
          <a:p>
            <a:pPr algn="ctr"/>
            <a:r>
              <a:rPr lang="en-GB" sz="1600" b="1">
                <a:latin typeface="Calibri" pitchFamily="34" charset="0"/>
              </a:rPr>
              <a:t>INTERVENTIONS</a:t>
            </a:r>
          </a:p>
        </p:txBody>
      </p:sp>
      <p:sp>
        <p:nvSpPr>
          <p:cNvPr id="13" name="Left-Right Arrow 12"/>
          <p:cNvSpPr/>
          <p:nvPr/>
        </p:nvSpPr>
        <p:spPr>
          <a:xfrm>
            <a:off x="4357688" y="3714750"/>
            <a:ext cx="1071562" cy="500063"/>
          </a:xfrm>
          <a:prstGeom prst="lef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Calibri" pitchFamily="34" charset="0"/>
            </a:endParaRPr>
          </a:p>
        </p:txBody>
      </p:sp>
      <p:sp>
        <p:nvSpPr>
          <p:cNvPr id="15" name="Rounded Rectangle 14"/>
          <p:cNvSpPr/>
          <p:nvPr/>
        </p:nvSpPr>
        <p:spPr>
          <a:xfrm>
            <a:off x="5286375" y="4786313"/>
            <a:ext cx="3429000" cy="1357312"/>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latin typeface="Calibri" pitchFamily="34" charset="0"/>
              </a:rPr>
              <a:t>Emotional Intervention </a:t>
            </a:r>
          </a:p>
          <a:p>
            <a:pPr algn="ctr">
              <a:defRPr/>
            </a:pPr>
            <a:r>
              <a:rPr lang="en-GB" sz="2400" dirty="0">
                <a:solidFill>
                  <a:schemeClr val="tx1"/>
                </a:solidFill>
                <a:latin typeface="Calibri" pitchFamily="34" charset="0"/>
              </a:rPr>
              <a:t>SUPPORT</a:t>
            </a:r>
            <a:endParaRPr lang="en-GB" sz="1600" dirty="0">
              <a:solidFill>
                <a:schemeClr val="tx1"/>
              </a:solidFill>
              <a:latin typeface="Calibri" pitchFamily="34" charset="0"/>
            </a:endParaRPr>
          </a:p>
          <a:p>
            <a:pPr algn="ctr">
              <a:defRPr/>
            </a:pPr>
            <a:r>
              <a:rPr lang="en-GB" sz="1600" dirty="0">
                <a:solidFill>
                  <a:schemeClr val="tx1"/>
                </a:solidFill>
                <a:latin typeface="Calibri" pitchFamily="34" charset="0"/>
              </a:rPr>
              <a:t>e.g. encouragement via friends all quitting together, even cash incentive</a:t>
            </a:r>
            <a:endParaRPr lang="en-GB" sz="2400" dirty="0">
              <a:solidFill>
                <a:schemeClr val="tx1"/>
              </a:solidFill>
              <a:latin typeface="Calibri" pitchFamily="34" charset="0"/>
            </a:endParaRPr>
          </a:p>
        </p:txBody>
      </p:sp>
      <p:sp>
        <p:nvSpPr>
          <p:cNvPr id="16" name="Left-Right Arrow 15"/>
          <p:cNvSpPr/>
          <p:nvPr/>
        </p:nvSpPr>
        <p:spPr>
          <a:xfrm>
            <a:off x="4357688" y="5143500"/>
            <a:ext cx="928687" cy="500063"/>
          </a:xfrm>
          <a:prstGeom prst="leftRightArrow">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Calibri" pitchFamily="34" charset="0"/>
            </a:endParaRPr>
          </a:p>
        </p:txBody>
      </p:sp>
    </p:spTree>
  </p:cSld>
  <p:clrMapOvr>
    <a:masterClrMapping/>
  </p:clrMapOv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7" name="Title 1"/>
          <p:cNvSpPr>
            <a:spLocks noGrp="1"/>
          </p:cNvSpPr>
          <p:nvPr>
            <p:ph type="title"/>
          </p:nvPr>
        </p:nvSpPr>
        <p:spPr>
          <a:xfrm>
            <a:off x="303213" y="215900"/>
            <a:ext cx="8589962" cy="1077913"/>
          </a:xfrm>
        </p:spPr>
        <p:txBody>
          <a:bodyPr/>
          <a:lstStyle/>
          <a:p>
            <a:pPr eaLnBrk="1" hangingPunct="1"/>
            <a:r>
              <a:rPr lang="en-GB" smtClean="0"/>
              <a:t>Currently, smokers feel bombarded with quit smoking messages</a:t>
            </a:r>
          </a:p>
        </p:txBody>
      </p:sp>
      <p:sp>
        <p:nvSpPr>
          <p:cNvPr id="167938" name="Content Placeholder 2"/>
          <p:cNvSpPr>
            <a:spLocks noGrp="1"/>
          </p:cNvSpPr>
          <p:nvPr>
            <p:ph idx="1"/>
          </p:nvPr>
        </p:nvSpPr>
        <p:spPr>
          <a:xfrm>
            <a:off x="303213" y="1903413"/>
            <a:ext cx="8589962" cy="4525962"/>
          </a:xfrm>
        </p:spPr>
        <p:txBody>
          <a:bodyPr/>
          <a:lstStyle/>
          <a:p>
            <a:pPr eaLnBrk="1" hangingPunct="1"/>
            <a:r>
              <a:rPr lang="en-GB" sz="2000" smtClean="0"/>
              <a:t>Market feels very saturated so difficult to achieve cut through</a:t>
            </a:r>
          </a:p>
          <a:p>
            <a:pPr eaLnBrk="1" hangingPunct="1"/>
            <a:r>
              <a:rPr lang="en-GB" sz="2000" smtClean="0"/>
              <a:t>R&amp;M smokers believe previous messaging has been dictatorial and patronising which has led to rejection</a:t>
            </a:r>
          </a:p>
          <a:p>
            <a:pPr eaLnBrk="1" hangingPunct="1"/>
            <a:r>
              <a:rPr lang="en-GB" sz="2000" smtClean="0"/>
              <a:t>We may need to take a disruptive approach to gain attention</a:t>
            </a:r>
          </a:p>
          <a:p>
            <a:pPr lvl="1" eaLnBrk="1" hangingPunct="1"/>
            <a:r>
              <a:rPr lang="en-GB" sz="1800" smtClean="0"/>
              <a:t>current quit campaign is unsettling smokers as using children as protagonists and jolly song (which is out of sync with the message)</a:t>
            </a:r>
          </a:p>
          <a:p>
            <a:pPr lvl="1" eaLnBrk="1" hangingPunct="1"/>
            <a:r>
              <a:rPr lang="en-GB" sz="1800" smtClean="0"/>
              <a:t>or even consider an alternative to TVC</a:t>
            </a:r>
          </a:p>
          <a:p>
            <a:pPr eaLnBrk="1" hangingPunct="1"/>
            <a:r>
              <a:rPr lang="en-GB" sz="2000" smtClean="0"/>
              <a:t>Other ways of achieving impact are:</a:t>
            </a:r>
          </a:p>
          <a:p>
            <a:pPr lvl="1" eaLnBrk="1" hangingPunct="1"/>
            <a:r>
              <a:rPr lang="en-GB" sz="1800" smtClean="0"/>
              <a:t>provide ‘new news’ e.g. Dangerous Substance territory</a:t>
            </a:r>
          </a:p>
          <a:p>
            <a:pPr lvl="1" eaLnBrk="1" hangingPunct="1"/>
            <a:r>
              <a:rPr lang="en-GB" sz="1800" smtClean="0"/>
              <a:t>use empathetic/caring tone e.g. acknowledge that quitting is difficult and encourage them to take the first step</a:t>
            </a:r>
          </a:p>
          <a:p>
            <a:pPr lvl="1" eaLnBrk="1" hangingPunct="1"/>
            <a:r>
              <a:rPr lang="en-GB" sz="1800" smtClean="0"/>
              <a:t>employ questioning approach to increase consideration and invite scepticism</a:t>
            </a:r>
          </a:p>
          <a:p>
            <a:pPr lvl="1" eaLnBrk="1" hangingPunct="1"/>
            <a:r>
              <a:rPr lang="en-GB" sz="1800" smtClean="0"/>
              <a:t>put smokers in control, empower them with the facts  but then help them to make the right choice</a:t>
            </a:r>
          </a:p>
          <a:p>
            <a:pPr eaLnBrk="1" hangingPunct="1"/>
            <a:endParaRPr lang="en-GB" sz="2000" smtClean="0"/>
          </a:p>
        </p:txBody>
      </p:sp>
    </p:spTree>
  </p:cSld>
  <p:clrMapOvr>
    <a:masterClrMapping/>
  </p:clrMapOvr>
  <p:transition/>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 name="Rectangle 5"/>
          <p:cNvSpPr/>
          <p:nvPr/>
        </p:nvSpPr>
        <p:spPr>
          <a:xfrm flipH="1">
            <a:off x="7143750" y="6072188"/>
            <a:ext cx="1928813" cy="7143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pic>
        <p:nvPicPr>
          <p:cNvPr id="169987" name="Picture 5" descr="S:\Staff\Glen\Directions Logos\Directions logos\DOGwPATH.gif"/>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3500438" y="1476375"/>
            <a:ext cx="5429250" cy="3524250"/>
          </a:xfrm>
          <a:prstGeom prst="rect">
            <a:avLst/>
          </a:prstGeom>
          <a:noFill/>
          <a:ln w="9525">
            <a:noFill/>
            <a:miter lim="800000"/>
            <a:headEnd/>
            <a:tailEnd/>
          </a:ln>
        </p:spPr>
      </p:pic>
      <p:sp>
        <p:nvSpPr>
          <p:cNvPr id="169988" name="Text Box 4"/>
          <p:cNvSpPr txBox="1">
            <a:spLocks noChangeArrowheads="1"/>
          </p:cNvSpPr>
          <p:nvPr/>
        </p:nvSpPr>
        <p:spPr bwMode="auto">
          <a:xfrm>
            <a:off x="142875" y="5072063"/>
            <a:ext cx="8072438" cy="646112"/>
          </a:xfrm>
          <a:prstGeom prst="rect">
            <a:avLst/>
          </a:prstGeom>
          <a:noFill/>
          <a:ln w="9525">
            <a:noFill/>
            <a:miter lim="800000"/>
            <a:headEnd/>
            <a:tailEnd/>
          </a:ln>
        </p:spPr>
        <p:txBody>
          <a:bodyPr>
            <a:spAutoFit/>
          </a:bodyPr>
          <a:lstStyle/>
          <a:p>
            <a:pPr eaLnBrk="0" hangingPunct="0"/>
            <a:r>
              <a:rPr lang="en-GB" sz="3600" b="1">
                <a:solidFill>
                  <a:srgbClr val="FFFFFF"/>
                </a:solidFill>
                <a:latin typeface="Calibri" pitchFamily="34" charset="0"/>
              </a:rPr>
              <a:t>Directions</a:t>
            </a:r>
            <a:r>
              <a:rPr lang="en-GB" sz="3600">
                <a:solidFill>
                  <a:srgbClr val="FFFFFF"/>
                </a:solidFill>
                <a:latin typeface="Calibri" pitchFamily="34" charset="0"/>
              </a:rPr>
              <a:t> research &amp; marketing</a:t>
            </a:r>
          </a:p>
        </p:txBody>
      </p:sp>
      <p:sp>
        <p:nvSpPr>
          <p:cNvPr id="169989" name="Text Box 4"/>
          <p:cNvSpPr txBox="1">
            <a:spLocks noChangeArrowheads="1"/>
          </p:cNvSpPr>
          <p:nvPr/>
        </p:nvSpPr>
        <p:spPr bwMode="auto">
          <a:xfrm>
            <a:off x="142875" y="5643563"/>
            <a:ext cx="5929313" cy="461962"/>
          </a:xfrm>
          <a:prstGeom prst="rect">
            <a:avLst/>
          </a:prstGeom>
          <a:noFill/>
          <a:ln w="9525">
            <a:noFill/>
            <a:miter lim="800000"/>
            <a:headEnd/>
            <a:tailEnd/>
          </a:ln>
        </p:spPr>
        <p:txBody>
          <a:bodyPr>
            <a:spAutoFit/>
          </a:bodyPr>
          <a:lstStyle/>
          <a:p>
            <a:pPr eaLnBrk="0" hangingPunct="0"/>
            <a:r>
              <a:rPr lang="en-GB" sz="2400">
                <a:solidFill>
                  <a:srgbClr val="FFFF00"/>
                </a:solidFill>
                <a:latin typeface="Calibri" pitchFamily="34" charset="0"/>
              </a:rPr>
              <a:t>leading you in the right direction... </a:t>
            </a:r>
          </a:p>
        </p:txBody>
      </p:sp>
      <p:sp>
        <p:nvSpPr>
          <p:cNvPr id="169990" name="Text Box 4"/>
          <p:cNvSpPr txBox="1">
            <a:spLocks noChangeArrowheads="1"/>
          </p:cNvSpPr>
          <p:nvPr/>
        </p:nvSpPr>
        <p:spPr bwMode="auto">
          <a:xfrm>
            <a:off x="142875" y="6215063"/>
            <a:ext cx="3671888" cy="517525"/>
          </a:xfrm>
          <a:prstGeom prst="rect">
            <a:avLst/>
          </a:prstGeom>
          <a:noFill/>
          <a:ln w="9525">
            <a:noFill/>
            <a:miter lim="800000"/>
            <a:headEnd/>
            <a:tailEnd/>
          </a:ln>
        </p:spPr>
        <p:txBody>
          <a:bodyPr>
            <a:spAutoFit/>
          </a:bodyPr>
          <a:lstStyle/>
          <a:p>
            <a:pPr eaLnBrk="0" hangingPunct="0"/>
            <a:r>
              <a:rPr lang="en-GB">
                <a:solidFill>
                  <a:srgbClr val="FFFFFF"/>
                </a:solidFill>
                <a:latin typeface="Calibri" pitchFamily="34" charset="0"/>
              </a:rPr>
              <a:t>www.directions.uk.com</a:t>
            </a:r>
          </a:p>
          <a:p>
            <a:pPr eaLnBrk="0" hangingPunct="0"/>
            <a:r>
              <a:rPr lang="en-GB">
                <a:solidFill>
                  <a:srgbClr val="FFFFFF"/>
                </a:solidFill>
                <a:latin typeface="Calibri" pitchFamily="34" charset="0"/>
              </a:rPr>
              <a:t>0208 948 9000</a:t>
            </a:r>
          </a:p>
        </p:txBody>
      </p:sp>
    </p:spTree>
  </p:cSld>
  <p:clrMapOvr>
    <a:masterClrMapping/>
  </p:clrMapOvr>
  <p:transition spd="slow">
    <p:fade thruBlk="1"/>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2227" name="Rectangle 3"/>
          <p:cNvSpPr>
            <a:spLocks noChangeArrowheads="1"/>
          </p:cNvSpPr>
          <p:nvPr/>
        </p:nvSpPr>
        <p:spPr bwMode="auto">
          <a:xfrm>
            <a:off x="0" y="2357438"/>
            <a:ext cx="7812088" cy="1928812"/>
          </a:xfrm>
          <a:prstGeom prst="rect">
            <a:avLst/>
          </a:prstGeom>
          <a:solidFill>
            <a:srgbClr val="FFFF00"/>
          </a:solidFill>
          <a:ln w="9525">
            <a:noFill/>
            <a:miter lim="800000"/>
            <a:headEnd/>
            <a:tailEnd/>
          </a:ln>
        </p:spPr>
        <p:txBody>
          <a:bodyPr wrap="none" anchor="ctr"/>
          <a:lstStyle/>
          <a:p>
            <a:endParaRPr lang="en-US"/>
          </a:p>
        </p:txBody>
      </p:sp>
      <p:sp>
        <p:nvSpPr>
          <p:cNvPr id="52228" name="Rectangle 4"/>
          <p:cNvSpPr>
            <a:spLocks noChangeArrowheads="1"/>
          </p:cNvSpPr>
          <p:nvPr/>
        </p:nvSpPr>
        <p:spPr bwMode="auto">
          <a:xfrm>
            <a:off x="342900" y="2571750"/>
            <a:ext cx="7542213" cy="1657350"/>
          </a:xfrm>
          <a:prstGeom prst="rect">
            <a:avLst/>
          </a:prstGeom>
          <a:noFill/>
          <a:ln w="9525">
            <a:noFill/>
            <a:miter lim="800000"/>
            <a:headEnd/>
            <a:tailEnd/>
          </a:ln>
        </p:spPr>
        <p:txBody>
          <a:bodyPr lIns="104498" tIns="52249" rIns="104498" bIns="52249"/>
          <a:lstStyle/>
          <a:p>
            <a:pPr>
              <a:spcBef>
                <a:spcPct val="100000"/>
              </a:spcBef>
            </a:pPr>
            <a:r>
              <a:rPr lang="en-GB" sz="5400">
                <a:latin typeface="Calibri" pitchFamily="34" charset="0"/>
              </a:rPr>
              <a:t>Appendix – Additional Messages Tested</a:t>
            </a:r>
            <a:endParaRPr lang="en-GB" sz="5700">
              <a:solidFill>
                <a:schemeClr val="bg2"/>
              </a:solidFill>
              <a:latin typeface="Calibri" pitchFamily="34" charset="0"/>
            </a:endParaRPr>
          </a:p>
        </p:txBody>
      </p:sp>
      <p:sp>
        <p:nvSpPr>
          <p:cNvPr id="6" name="Rectangle 2"/>
          <p:cNvSpPr>
            <a:spLocks noChangeArrowheads="1"/>
          </p:cNvSpPr>
          <p:nvPr/>
        </p:nvSpPr>
        <p:spPr bwMode="auto">
          <a:xfrm>
            <a:off x="7286625" y="2357438"/>
            <a:ext cx="642938" cy="1928812"/>
          </a:xfrm>
          <a:prstGeom prst="rect">
            <a:avLst/>
          </a:prstGeom>
          <a:solidFill>
            <a:schemeClr val="bg1">
              <a:lumMod val="65000"/>
            </a:schemeClr>
          </a:solidFill>
          <a:ln w="9525" algn="ctr">
            <a:noFill/>
            <a:round/>
            <a:headEnd/>
            <a:tailEnd/>
          </a:ln>
        </p:spPr>
        <p:txBody>
          <a:bodyPr anchor="ctr"/>
          <a:lstStyle/>
          <a:p>
            <a:pPr>
              <a:defRPr/>
            </a:pPr>
            <a:endParaRPr lang="en-GB"/>
          </a:p>
        </p:txBody>
      </p:sp>
      <p:sp>
        <p:nvSpPr>
          <p:cNvPr id="172036" name="Rectangle 2"/>
          <p:cNvSpPr>
            <a:spLocks noChangeArrowheads="1"/>
          </p:cNvSpPr>
          <p:nvPr/>
        </p:nvSpPr>
        <p:spPr bwMode="auto">
          <a:xfrm>
            <a:off x="7929563" y="2357438"/>
            <a:ext cx="642937" cy="1928812"/>
          </a:xfrm>
          <a:prstGeom prst="rect">
            <a:avLst/>
          </a:prstGeom>
          <a:solidFill>
            <a:schemeClr val="tx1"/>
          </a:solidFill>
          <a:ln w="9525" algn="ctr">
            <a:noFill/>
            <a:round/>
            <a:headEnd/>
            <a:tailEnd/>
          </a:ln>
        </p:spPr>
        <p:txBody>
          <a:bodyPr anchor="ct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2227"/>
                                        </p:tgtEl>
                                        <p:attrNameLst>
                                          <p:attrName>style.visibility</p:attrName>
                                        </p:attrNameLst>
                                      </p:cBhvr>
                                      <p:to>
                                        <p:strVal val="visible"/>
                                      </p:to>
                                    </p:set>
                                    <p:animEffect transition="in" filter="wipe(left)">
                                      <p:cBhvr>
                                        <p:cTn id="7" dur="500"/>
                                        <p:tgtEl>
                                          <p:spTgt spid="5222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2228"/>
                                        </p:tgtEl>
                                        <p:attrNameLst>
                                          <p:attrName>style.visibility</p:attrName>
                                        </p:attrNameLst>
                                      </p:cBhvr>
                                      <p:to>
                                        <p:strVal val="visible"/>
                                      </p:to>
                                    </p:set>
                                    <p:animEffect transition="in" filter="wipe(left)">
                                      <p:cBhvr>
                                        <p:cTn id="11" dur="500"/>
                                        <p:tgtEl>
                                          <p:spTgt spid="52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animBg="1" autoUpdateAnimBg="0"/>
      <p:bldP spid="52228" grpId="0" autoUpdateAnimBg="0"/>
    </p:bldLst>
  </p:timing>
</p:sld>
</file>

<file path=ppt/slides/slide7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4081" name="Title 1"/>
          <p:cNvSpPr>
            <a:spLocks noGrp="1"/>
          </p:cNvSpPr>
          <p:nvPr>
            <p:ph type="title"/>
          </p:nvPr>
        </p:nvSpPr>
        <p:spPr>
          <a:xfrm>
            <a:off x="214313" y="215900"/>
            <a:ext cx="8715375" cy="1077913"/>
          </a:xfrm>
        </p:spPr>
        <p:txBody>
          <a:bodyPr/>
          <a:lstStyle/>
          <a:p>
            <a:r>
              <a:rPr lang="en-GB" smtClean="0"/>
              <a:t>Reactions to messages: Dangerous Substances (1)</a:t>
            </a:r>
          </a:p>
        </p:txBody>
      </p:sp>
      <p:sp>
        <p:nvSpPr>
          <p:cNvPr id="6" name="Rounded Rectangle 5"/>
          <p:cNvSpPr/>
          <p:nvPr/>
        </p:nvSpPr>
        <p:spPr>
          <a:xfrm>
            <a:off x="214313" y="1214438"/>
            <a:ext cx="5000625" cy="428625"/>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‘It might be home-made but it’s just as dangerous’</a:t>
            </a:r>
          </a:p>
        </p:txBody>
      </p:sp>
      <p:sp>
        <p:nvSpPr>
          <p:cNvPr id="174083" name="TextBox 11"/>
          <p:cNvSpPr txBox="1">
            <a:spLocks noChangeArrowheads="1"/>
          </p:cNvSpPr>
          <p:nvPr/>
        </p:nvSpPr>
        <p:spPr bwMode="auto">
          <a:xfrm>
            <a:off x="5500688" y="1143000"/>
            <a:ext cx="3354387" cy="738188"/>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Lacks significant impact – know smoking HRT is dangerous.  Also creates some confusion – ‘just as dangerous as what?’</a:t>
            </a:r>
          </a:p>
        </p:txBody>
      </p:sp>
      <p:sp>
        <p:nvSpPr>
          <p:cNvPr id="15" name="TextBox 14"/>
          <p:cNvSpPr txBox="1"/>
          <p:nvPr/>
        </p:nvSpPr>
        <p:spPr>
          <a:xfrm>
            <a:off x="142875" y="120650"/>
            <a:ext cx="877888" cy="307975"/>
          </a:xfrm>
          <a:prstGeom prst="rect">
            <a:avLst/>
          </a:prstGeom>
          <a:noFill/>
        </p:spPr>
        <p:txBody>
          <a:bodyPr wrap="none">
            <a:spAutoFit/>
          </a:bodyPr>
          <a:lstStyle/>
          <a:p>
            <a:pPr>
              <a:defRPr/>
            </a:pPr>
            <a:r>
              <a:rPr lang="en-GB" dirty="0">
                <a:solidFill>
                  <a:schemeClr val="tx1">
                    <a:lumMod val="85000"/>
                    <a:lumOff val="15000"/>
                  </a:schemeClr>
                </a:solidFill>
                <a:latin typeface="Calibri" pitchFamily="34" charset="0"/>
              </a:rPr>
              <a:t>Appendix</a:t>
            </a:r>
          </a:p>
        </p:txBody>
      </p:sp>
      <p:sp>
        <p:nvSpPr>
          <p:cNvPr id="20" name="Rounded Rectangle 19"/>
          <p:cNvSpPr/>
          <p:nvPr/>
        </p:nvSpPr>
        <p:spPr>
          <a:xfrm>
            <a:off x="214313" y="1857375"/>
            <a:ext cx="5072062" cy="1000125"/>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‘Some people think that hand rolling tobacco is a natural alternative but it contains just as many harmful ingredients as cigarettes’</a:t>
            </a:r>
          </a:p>
        </p:txBody>
      </p:sp>
      <p:sp>
        <p:nvSpPr>
          <p:cNvPr id="174086" name="TextBox 11"/>
          <p:cNvSpPr txBox="1">
            <a:spLocks noChangeArrowheads="1"/>
          </p:cNvSpPr>
          <p:nvPr/>
        </p:nvSpPr>
        <p:spPr bwMode="auto">
          <a:xfrm>
            <a:off x="5495925" y="2000250"/>
            <a:ext cx="3433763" cy="954088"/>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Some impact as most respondents do believe HRT is a more natural alternative – only achieves maximum impact when ingredients are listed</a:t>
            </a:r>
          </a:p>
        </p:txBody>
      </p:sp>
      <p:sp>
        <p:nvSpPr>
          <p:cNvPr id="22" name="Rounded Rectangle 21"/>
          <p:cNvSpPr/>
          <p:nvPr/>
        </p:nvSpPr>
        <p:spPr>
          <a:xfrm>
            <a:off x="214313" y="3000375"/>
            <a:ext cx="5072062" cy="642938"/>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‘You may think you’re in control of how much you smoke but really the smoke is controlling you’</a:t>
            </a:r>
          </a:p>
        </p:txBody>
      </p:sp>
      <p:sp>
        <p:nvSpPr>
          <p:cNvPr id="23" name="Rounded Rectangle 22"/>
          <p:cNvSpPr/>
          <p:nvPr/>
        </p:nvSpPr>
        <p:spPr>
          <a:xfrm>
            <a:off x="214313" y="3786188"/>
            <a:ext cx="5072062" cy="642937"/>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‘You may be smoking less but the risks are just as high.  When you smoke your heart has to cope’</a:t>
            </a:r>
          </a:p>
        </p:txBody>
      </p:sp>
      <p:sp>
        <p:nvSpPr>
          <p:cNvPr id="24" name="Rounded Rectangle 23"/>
          <p:cNvSpPr/>
          <p:nvPr/>
        </p:nvSpPr>
        <p:spPr>
          <a:xfrm>
            <a:off x="214313" y="4643438"/>
            <a:ext cx="5072062" cy="642937"/>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‘Filters don’t make smoking less dangerous, just more pleasant’</a:t>
            </a:r>
          </a:p>
        </p:txBody>
      </p:sp>
      <p:sp>
        <p:nvSpPr>
          <p:cNvPr id="25" name="Rounded Rectangle 24"/>
          <p:cNvSpPr/>
          <p:nvPr/>
        </p:nvSpPr>
        <p:spPr>
          <a:xfrm>
            <a:off x="285750" y="5572125"/>
            <a:ext cx="5072063" cy="1000125"/>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‘Tobacco is a very dangerous substance – it is the only product you can legally buy in Britain that as you use as intended it is likely to kill you’</a:t>
            </a:r>
          </a:p>
        </p:txBody>
      </p:sp>
      <p:sp>
        <p:nvSpPr>
          <p:cNvPr id="174091" name="TextBox 11"/>
          <p:cNvSpPr txBox="1">
            <a:spLocks noChangeArrowheads="1"/>
          </p:cNvSpPr>
          <p:nvPr/>
        </p:nvSpPr>
        <p:spPr bwMode="auto">
          <a:xfrm>
            <a:off x="5495925" y="3000375"/>
            <a:ext cx="3433763" cy="523875"/>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Tonally considered patronising and condescending</a:t>
            </a:r>
          </a:p>
        </p:txBody>
      </p:sp>
      <p:sp>
        <p:nvSpPr>
          <p:cNvPr id="174092" name="TextBox 11"/>
          <p:cNvSpPr txBox="1">
            <a:spLocks noChangeArrowheads="1"/>
          </p:cNvSpPr>
          <p:nvPr/>
        </p:nvSpPr>
        <p:spPr bwMode="auto">
          <a:xfrm>
            <a:off x="5495925" y="3833813"/>
            <a:ext cx="3433763" cy="523875"/>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Not ‘new news’, all aware smoking is bad for them</a:t>
            </a:r>
          </a:p>
        </p:txBody>
      </p:sp>
      <p:sp>
        <p:nvSpPr>
          <p:cNvPr id="174093" name="TextBox 11"/>
          <p:cNvSpPr txBox="1">
            <a:spLocks noChangeArrowheads="1"/>
          </p:cNvSpPr>
          <p:nvPr/>
        </p:nvSpPr>
        <p:spPr bwMode="auto">
          <a:xfrm>
            <a:off x="5495925" y="4572000"/>
            <a:ext cx="3648075" cy="954088"/>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Impactful for some – thought filters reduced amount of toxins inhaled, although not all using filters for this reason .  Need facts to increase impact</a:t>
            </a:r>
          </a:p>
        </p:txBody>
      </p:sp>
      <p:sp>
        <p:nvSpPr>
          <p:cNvPr id="174094" name="TextBox 11"/>
          <p:cNvSpPr txBox="1">
            <a:spLocks noChangeArrowheads="1"/>
          </p:cNvSpPr>
          <p:nvPr/>
        </p:nvSpPr>
        <p:spPr bwMode="auto">
          <a:xfrm>
            <a:off x="5495925" y="5692775"/>
            <a:ext cx="3290888" cy="738188"/>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Overly dramatic tonally, words ‘dangerous substance’ don’t fit with smoking</a:t>
            </a:r>
          </a:p>
        </p:txBody>
      </p:sp>
    </p:spTree>
  </p:cSld>
  <p:clrMapOvr>
    <a:masterClrMapping/>
  </p:clrMapOv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6129" name="Title 1"/>
          <p:cNvSpPr>
            <a:spLocks noGrp="1"/>
          </p:cNvSpPr>
          <p:nvPr>
            <p:ph type="title"/>
          </p:nvPr>
        </p:nvSpPr>
        <p:spPr>
          <a:xfrm>
            <a:off x="214313" y="215900"/>
            <a:ext cx="8643937" cy="1077913"/>
          </a:xfrm>
        </p:spPr>
        <p:txBody>
          <a:bodyPr/>
          <a:lstStyle/>
          <a:p>
            <a:r>
              <a:rPr lang="en-GB" smtClean="0"/>
              <a:t>Reactions to messages: Dangerous Substances (2)</a:t>
            </a:r>
          </a:p>
        </p:txBody>
      </p:sp>
      <p:sp>
        <p:nvSpPr>
          <p:cNvPr id="6" name="Rounded Rectangle 5"/>
          <p:cNvSpPr/>
          <p:nvPr/>
        </p:nvSpPr>
        <p:spPr>
          <a:xfrm>
            <a:off x="214313" y="1571625"/>
            <a:ext cx="5000625" cy="1000125"/>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‘Smoking hand rolled tobacco is just as dangerous as smoking bought cigarettes – it contains just as many cancer causing chemicals’</a:t>
            </a:r>
          </a:p>
        </p:txBody>
      </p:sp>
      <p:sp>
        <p:nvSpPr>
          <p:cNvPr id="176131" name="TextBox 11"/>
          <p:cNvSpPr txBox="1">
            <a:spLocks noChangeArrowheads="1"/>
          </p:cNvSpPr>
          <p:nvPr/>
        </p:nvSpPr>
        <p:spPr bwMode="auto">
          <a:xfrm>
            <a:off x="5715000" y="1643063"/>
            <a:ext cx="3214688" cy="954087"/>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Statement  fails to engage due to the focus on cancer and long term health effects which are often dismissed by smokers</a:t>
            </a:r>
            <a:endParaRPr lang="en-GB" i="1">
              <a:latin typeface="Calibri" pitchFamily="34" charset="0"/>
            </a:endParaRPr>
          </a:p>
        </p:txBody>
      </p:sp>
      <p:sp>
        <p:nvSpPr>
          <p:cNvPr id="15" name="TextBox 14"/>
          <p:cNvSpPr txBox="1"/>
          <p:nvPr/>
        </p:nvSpPr>
        <p:spPr>
          <a:xfrm>
            <a:off x="142875" y="120650"/>
            <a:ext cx="877888" cy="307975"/>
          </a:xfrm>
          <a:prstGeom prst="rect">
            <a:avLst/>
          </a:prstGeom>
          <a:noFill/>
        </p:spPr>
        <p:txBody>
          <a:bodyPr wrap="none">
            <a:spAutoFit/>
          </a:bodyPr>
          <a:lstStyle/>
          <a:p>
            <a:pPr>
              <a:defRPr/>
            </a:pPr>
            <a:r>
              <a:rPr lang="en-GB" dirty="0">
                <a:solidFill>
                  <a:schemeClr val="tx1">
                    <a:lumMod val="85000"/>
                    <a:lumOff val="15000"/>
                  </a:schemeClr>
                </a:solidFill>
                <a:latin typeface="Calibri" pitchFamily="34" charset="0"/>
              </a:rPr>
              <a:t>Appendix</a:t>
            </a:r>
          </a:p>
        </p:txBody>
      </p:sp>
      <p:pic>
        <p:nvPicPr>
          <p:cNvPr id="17"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
        <p:nvSpPr>
          <p:cNvPr id="176134" name="TextBox 11"/>
          <p:cNvSpPr txBox="1">
            <a:spLocks noChangeArrowheads="1"/>
          </p:cNvSpPr>
          <p:nvPr/>
        </p:nvSpPr>
        <p:spPr bwMode="auto">
          <a:xfrm>
            <a:off x="5715000" y="2906713"/>
            <a:ext cx="3290888" cy="307975"/>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Not ‘new news’ therefore lacks impact</a:t>
            </a:r>
          </a:p>
        </p:txBody>
      </p:sp>
      <p:sp>
        <p:nvSpPr>
          <p:cNvPr id="22" name="Rounded Rectangle 21"/>
          <p:cNvSpPr/>
          <p:nvPr/>
        </p:nvSpPr>
        <p:spPr>
          <a:xfrm>
            <a:off x="214313" y="2786063"/>
            <a:ext cx="5072062" cy="928687"/>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‘Doesn’t matter what you smoke or how many cigarettes you smoke you are at risk of heart disease and lung cancer ’</a:t>
            </a:r>
          </a:p>
        </p:txBody>
      </p:sp>
      <p:sp>
        <p:nvSpPr>
          <p:cNvPr id="23" name="Rounded Rectangle 22"/>
          <p:cNvSpPr/>
          <p:nvPr/>
        </p:nvSpPr>
        <p:spPr>
          <a:xfrm>
            <a:off x="214313" y="4143375"/>
            <a:ext cx="5072062" cy="642938"/>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‘Whatever you smoke is harmful’</a:t>
            </a:r>
          </a:p>
        </p:txBody>
      </p:sp>
      <p:sp>
        <p:nvSpPr>
          <p:cNvPr id="176137" name="TextBox 11"/>
          <p:cNvSpPr txBox="1">
            <a:spLocks noChangeArrowheads="1"/>
          </p:cNvSpPr>
          <p:nvPr/>
        </p:nvSpPr>
        <p:spPr bwMode="auto">
          <a:xfrm>
            <a:off x="5715000" y="4119563"/>
            <a:ext cx="3290888" cy="739775"/>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This confuses most, smokers are unsure what this refers to – ‘why not just say cigarettes?’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8177" name="Title 1"/>
          <p:cNvSpPr>
            <a:spLocks noGrp="1"/>
          </p:cNvSpPr>
          <p:nvPr>
            <p:ph type="title"/>
          </p:nvPr>
        </p:nvSpPr>
        <p:spPr>
          <a:xfrm>
            <a:off x="393700" y="461963"/>
            <a:ext cx="8178800" cy="585787"/>
          </a:xfrm>
        </p:spPr>
        <p:txBody>
          <a:bodyPr/>
          <a:lstStyle/>
          <a:p>
            <a:r>
              <a:rPr lang="en-GB" smtClean="0"/>
              <a:t>Reactions to messages: Cheap as an excuse</a:t>
            </a:r>
          </a:p>
        </p:txBody>
      </p:sp>
      <p:sp>
        <p:nvSpPr>
          <p:cNvPr id="6" name="Rounded Rectangle 5"/>
          <p:cNvSpPr/>
          <p:nvPr/>
        </p:nvSpPr>
        <p:spPr>
          <a:xfrm>
            <a:off x="214313" y="1357313"/>
            <a:ext cx="5000625" cy="428625"/>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‘Don’t save money – save your life’</a:t>
            </a:r>
          </a:p>
        </p:txBody>
      </p:sp>
      <p:sp>
        <p:nvSpPr>
          <p:cNvPr id="178179" name="TextBox 11"/>
          <p:cNvSpPr txBox="1">
            <a:spLocks noChangeArrowheads="1"/>
          </p:cNvSpPr>
          <p:nvPr/>
        </p:nvSpPr>
        <p:spPr bwMode="auto">
          <a:xfrm>
            <a:off x="5715000" y="1384300"/>
            <a:ext cx="3000375" cy="306388"/>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Too didactic to engage </a:t>
            </a:r>
          </a:p>
        </p:txBody>
      </p:sp>
      <p:sp>
        <p:nvSpPr>
          <p:cNvPr id="15" name="TextBox 14"/>
          <p:cNvSpPr txBox="1"/>
          <p:nvPr/>
        </p:nvSpPr>
        <p:spPr>
          <a:xfrm>
            <a:off x="142875" y="120650"/>
            <a:ext cx="877888" cy="307975"/>
          </a:xfrm>
          <a:prstGeom prst="rect">
            <a:avLst/>
          </a:prstGeom>
          <a:noFill/>
        </p:spPr>
        <p:txBody>
          <a:bodyPr wrap="none">
            <a:spAutoFit/>
          </a:bodyPr>
          <a:lstStyle/>
          <a:p>
            <a:pPr>
              <a:defRPr/>
            </a:pPr>
            <a:r>
              <a:rPr lang="en-GB" dirty="0">
                <a:solidFill>
                  <a:schemeClr val="tx1">
                    <a:lumMod val="85000"/>
                    <a:lumOff val="15000"/>
                  </a:schemeClr>
                </a:solidFill>
                <a:latin typeface="Calibri" pitchFamily="34" charset="0"/>
              </a:rPr>
              <a:t>Appendix</a:t>
            </a:r>
          </a:p>
        </p:txBody>
      </p:sp>
      <p:pic>
        <p:nvPicPr>
          <p:cNvPr id="17"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
        <p:nvSpPr>
          <p:cNvPr id="20" name="Rounded Rectangle 19"/>
          <p:cNvSpPr/>
          <p:nvPr/>
        </p:nvSpPr>
        <p:spPr>
          <a:xfrm>
            <a:off x="214313" y="2071688"/>
            <a:ext cx="5072062" cy="428625"/>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‘Rolling your own is costly to your life/family’</a:t>
            </a:r>
          </a:p>
        </p:txBody>
      </p:sp>
      <p:sp>
        <p:nvSpPr>
          <p:cNvPr id="178183" name="TextBox 11"/>
          <p:cNvSpPr txBox="1">
            <a:spLocks noChangeArrowheads="1"/>
          </p:cNvSpPr>
          <p:nvPr/>
        </p:nvSpPr>
        <p:spPr bwMode="auto">
          <a:xfrm>
            <a:off x="5715000" y="2071688"/>
            <a:ext cx="3071813" cy="523875"/>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Tone is too guilt-ridden and therefore rejected</a:t>
            </a:r>
          </a:p>
        </p:txBody>
      </p:sp>
      <p:sp>
        <p:nvSpPr>
          <p:cNvPr id="22" name="Rounded Rectangle 21"/>
          <p:cNvSpPr/>
          <p:nvPr/>
        </p:nvSpPr>
        <p:spPr>
          <a:xfrm>
            <a:off x="214313" y="2928938"/>
            <a:ext cx="5072062" cy="642937"/>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‘The average smoker spends £1200 per year on roll-ups’</a:t>
            </a:r>
          </a:p>
        </p:txBody>
      </p:sp>
      <p:sp>
        <p:nvSpPr>
          <p:cNvPr id="23" name="Rounded Rectangle 22"/>
          <p:cNvSpPr/>
          <p:nvPr/>
        </p:nvSpPr>
        <p:spPr>
          <a:xfrm>
            <a:off x="214313" y="3929063"/>
            <a:ext cx="5072062" cy="642937"/>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‘Rolling your own isn’t as cheap as you think’</a:t>
            </a:r>
          </a:p>
        </p:txBody>
      </p:sp>
      <p:sp>
        <p:nvSpPr>
          <p:cNvPr id="24" name="Rounded Rectangle 23"/>
          <p:cNvSpPr/>
          <p:nvPr/>
        </p:nvSpPr>
        <p:spPr>
          <a:xfrm>
            <a:off x="214313" y="4857750"/>
            <a:ext cx="5072062" cy="642938"/>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‘Is it really a cheaper alternative when you add up the cost of tobacco, papers and filters?’</a:t>
            </a:r>
          </a:p>
        </p:txBody>
      </p:sp>
      <p:sp>
        <p:nvSpPr>
          <p:cNvPr id="178187" name="TextBox 11"/>
          <p:cNvSpPr txBox="1">
            <a:spLocks noChangeArrowheads="1"/>
          </p:cNvSpPr>
          <p:nvPr/>
        </p:nvSpPr>
        <p:spPr bwMode="auto">
          <a:xfrm>
            <a:off x="5715000" y="2786063"/>
            <a:ext cx="3071813" cy="1169987"/>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Amount of money that could be saved annually has high cut-through, although smaller monthly amount considered more engaging as easier to visualise and achieve </a:t>
            </a:r>
          </a:p>
        </p:txBody>
      </p:sp>
      <p:sp>
        <p:nvSpPr>
          <p:cNvPr id="178188" name="TextBox 11"/>
          <p:cNvSpPr txBox="1">
            <a:spLocks noChangeArrowheads="1"/>
          </p:cNvSpPr>
          <p:nvPr/>
        </p:nvSpPr>
        <p:spPr bwMode="auto">
          <a:xfrm>
            <a:off x="5715000" y="4000500"/>
            <a:ext cx="3071813" cy="523875"/>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Rejected as most smokers feel smoking HRT is cheaper</a:t>
            </a:r>
            <a:endParaRPr lang="en-GB" i="1">
              <a:latin typeface="Calibri" pitchFamily="34" charset="0"/>
            </a:endParaRPr>
          </a:p>
        </p:txBody>
      </p:sp>
      <p:sp>
        <p:nvSpPr>
          <p:cNvPr id="178189" name="TextBox 11"/>
          <p:cNvSpPr txBox="1">
            <a:spLocks noChangeArrowheads="1"/>
          </p:cNvSpPr>
          <p:nvPr/>
        </p:nvSpPr>
        <p:spPr bwMode="auto">
          <a:xfrm>
            <a:off x="5715000" y="4857750"/>
            <a:ext cx="3071813" cy="523875"/>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Impactful only for heavier smokers (minority within sample)</a:t>
            </a:r>
          </a:p>
        </p:txBody>
      </p:sp>
      <p:sp>
        <p:nvSpPr>
          <p:cNvPr id="18" name="Rounded Rectangle 17"/>
          <p:cNvSpPr/>
          <p:nvPr/>
        </p:nvSpPr>
        <p:spPr>
          <a:xfrm>
            <a:off x="214313" y="5786438"/>
            <a:ext cx="5072062" cy="642937"/>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‘Is the cheap cost just an excuse to keep smoking?’</a:t>
            </a:r>
          </a:p>
        </p:txBody>
      </p:sp>
      <p:sp>
        <p:nvSpPr>
          <p:cNvPr id="178191" name="TextBox 11"/>
          <p:cNvSpPr txBox="1">
            <a:spLocks noChangeArrowheads="1"/>
          </p:cNvSpPr>
          <p:nvPr/>
        </p:nvSpPr>
        <p:spPr bwMode="auto">
          <a:xfrm>
            <a:off x="5715000" y="5715000"/>
            <a:ext cx="3071813" cy="523875"/>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All agree that they smoke because they are addicted, not due to cost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0225" name="Title 1"/>
          <p:cNvSpPr>
            <a:spLocks noGrp="1"/>
          </p:cNvSpPr>
          <p:nvPr>
            <p:ph type="title"/>
          </p:nvPr>
        </p:nvSpPr>
        <p:spPr>
          <a:xfrm>
            <a:off x="393700" y="461963"/>
            <a:ext cx="8178800" cy="585787"/>
          </a:xfrm>
        </p:spPr>
        <p:txBody>
          <a:bodyPr/>
          <a:lstStyle/>
          <a:p>
            <a:r>
              <a:rPr lang="en-GB" smtClean="0"/>
              <a:t>Reactions to messages: Reposition the ritual(1)</a:t>
            </a:r>
          </a:p>
        </p:txBody>
      </p:sp>
      <p:sp>
        <p:nvSpPr>
          <p:cNvPr id="6" name="Rounded Rectangle 5"/>
          <p:cNvSpPr/>
          <p:nvPr/>
        </p:nvSpPr>
        <p:spPr>
          <a:xfrm>
            <a:off x="214313" y="1643063"/>
            <a:ext cx="5000625" cy="428625"/>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‘Rolling up – edgy or ugly?’</a:t>
            </a:r>
          </a:p>
        </p:txBody>
      </p:sp>
      <p:sp>
        <p:nvSpPr>
          <p:cNvPr id="180227" name="TextBox 11"/>
          <p:cNvSpPr txBox="1">
            <a:spLocks noChangeArrowheads="1"/>
          </p:cNvSpPr>
          <p:nvPr/>
        </p:nvSpPr>
        <p:spPr bwMode="auto">
          <a:xfrm>
            <a:off x="5715000" y="1571625"/>
            <a:ext cx="3000375" cy="738188"/>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Consistently low impact – smoking HRT is not considered ‘cooler’ by most (teens an exception) </a:t>
            </a:r>
          </a:p>
        </p:txBody>
      </p:sp>
      <p:sp>
        <p:nvSpPr>
          <p:cNvPr id="15" name="TextBox 14"/>
          <p:cNvSpPr txBox="1"/>
          <p:nvPr/>
        </p:nvSpPr>
        <p:spPr>
          <a:xfrm>
            <a:off x="142875" y="120650"/>
            <a:ext cx="877888" cy="307975"/>
          </a:xfrm>
          <a:prstGeom prst="rect">
            <a:avLst/>
          </a:prstGeom>
          <a:noFill/>
        </p:spPr>
        <p:txBody>
          <a:bodyPr wrap="none">
            <a:spAutoFit/>
          </a:bodyPr>
          <a:lstStyle/>
          <a:p>
            <a:pPr>
              <a:defRPr/>
            </a:pPr>
            <a:r>
              <a:rPr lang="en-GB" dirty="0">
                <a:solidFill>
                  <a:schemeClr val="tx1">
                    <a:lumMod val="85000"/>
                    <a:lumOff val="15000"/>
                  </a:schemeClr>
                </a:solidFill>
                <a:latin typeface="Calibri" pitchFamily="34" charset="0"/>
              </a:rPr>
              <a:t>Appendix</a:t>
            </a:r>
          </a:p>
        </p:txBody>
      </p:sp>
      <p:pic>
        <p:nvPicPr>
          <p:cNvPr id="17"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
        <p:nvSpPr>
          <p:cNvPr id="20" name="Rounded Rectangle 19"/>
          <p:cNvSpPr/>
          <p:nvPr/>
        </p:nvSpPr>
        <p:spPr>
          <a:xfrm>
            <a:off x="214313" y="2357438"/>
            <a:ext cx="5072062" cy="642937"/>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‘When you roll your own are you actually loading your own deadly weapon?’</a:t>
            </a:r>
          </a:p>
        </p:txBody>
      </p:sp>
      <p:sp>
        <p:nvSpPr>
          <p:cNvPr id="180231" name="TextBox 11"/>
          <p:cNvSpPr txBox="1">
            <a:spLocks noChangeArrowheads="1"/>
          </p:cNvSpPr>
          <p:nvPr/>
        </p:nvSpPr>
        <p:spPr bwMode="auto">
          <a:xfrm>
            <a:off x="5715000" y="2406650"/>
            <a:ext cx="3071813" cy="523875"/>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Considered patronising and overly dramatic</a:t>
            </a:r>
          </a:p>
        </p:txBody>
      </p:sp>
      <p:sp>
        <p:nvSpPr>
          <p:cNvPr id="22" name="Rounded Rectangle 21"/>
          <p:cNvSpPr/>
          <p:nvPr/>
        </p:nvSpPr>
        <p:spPr>
          <a:xfrm>
            <a:off x="214313" y="3214688"/>
            <a:ext cx="5072062" cy="642937"/>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‘Is rolling your own just the ritual of an addict?’</a:t>
            </a:r>
          </a:p>
        </p:txBody>
      </p:sp>
      <p:sp>
        <p:nvSpPr>
          <p:cNvPr id="23" name="Rounded Rectangle 22"/>
          <p:cNvSpPr/>
          <p:nvPr/>
        </p:nvSpPr>
        <p:spPr>
          <a:xfrm>
            <a:off x="214313" y="4214813"/>
            <a:ext cx="5072062" cy="642937"/>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‘What’s your addiction – making it or smoking it?’</a:t>
            </a:r>
          </a:p>
        </p:txBody>
      </p:sp>
      <p:sp>
        <p:nvSpPr>
          <p:cNvPr id="24" name="Rounded Rectangle 23"/>
          <p:cNvSpPr/>
          <p:nvPr/>
        </p:nvSpPr>
        <p:spPr>
          <a:xfrm>
            <a:off x="214313" y="5143500"/>
            <a:ext cx="5072062" cy="642938"/>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‘There are better things to do with your hands and your time’</a:t>
            </a:r>
          </a:p>
        </p:txBody>
      </p:sp>
      <p:sp>
        <p:nvSpPr>
          <p:cNvPr id="180235" name="TextBox 11"/>
          <p:cNvSpPr txBox="1">
            <a:spLocks noChangeArrowheads="1"/>
          </p:cNvSpPr>
          <p:nvPr/>
        </p:nvSpPr>
        <p:spPr bwMode="auto">
          <a:xfrm>
            <a:off x="5715000" y="3190875"/>
            <a:ext cx="3071813" cy="739775"/>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Lacks impact as majority accept they are  nicotine addicts so therefore states the obvious</a:t>
            </a:r>
          </a:p>
        </p:txBody>
      </p:sp>
      <p:sp>
        <p:nvSpPr>
          <p:cNvPr id="180236" name="TextBox 11"/>
          <p:cNvSpPr txBox="1">
            <a:spLocks noChangeArrowheads="1"/>
          </p:cNvSpPr>
          <p:nvPr/>
        </p:nvSpPr>
        <p:spPr bwMode="auto">
          <a:xfrm>
            <a:off x="5715000" y="4117975"/>
            <a:ext cx="3071813" cy="954088"/>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Smokers believe they are addicted to nicotine only and therefore dismiss this message, although some women admit to enjoying rolling up</a:t>
            </a:r>
            <a:endParaRPr lang="en-GB" i="1">
              <a:latin typeface="Calibri" pitchFamily="34" charset="0"/>
            </a:endParaRPr>
          </a:p>
        </p:txBody>
      </p:sp>
      <p:sp>
        <p:nvSpPr>
          <p:cNvPr id="180237" name="TextBox 11"/>
          <p:cNvSpPr txBox="1">
            <a:spLocks noChangeArrowheads="1"/>
          </p:cNvSpPr>
          <p:nvPr/>
        </p:nvSpPr>
        <p:spPr bwMode="auto">
          <a:xfrm>
            <a:off x="5715000" y="5262563"/>
            <a:ext cx="3071813" cy="954087"/>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Considered witty however lacks real impact, and some smokers actually enjoy rolling up so disagree with the statement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2273" name="Title 1"/>
          <p:cNvSpPr>
            <a:spLocks noGrp="1"/>
          </p:cNvSpPr>
          <p:nvPr>
            <p:ph type="title"/>
          </p:nvPr>
        </p:nvSpPr>
        <p:spPr>
          <a:xfrm>
            <a:off x="393700" y="461963"/>
            <a:ext cx="8178800" cy="585787"/>
          </a:xfrm>
        </p:spPr>
        <p:txBody>
          <a:bodyPr/>
          <a:lstStyle/>
          <a:p>
            <a:r>
              <a:rPr lang="en-GB" smtClean="0"/>
              <a:t>Reactions to messages: Reposition the ritual(2)</a:t>
            </a:r>
          </a:p>
        </p:txBody>
      </p:sp>
      <p:sp>
        <p:nvSpPr>
          <p:cNvPr id="6" name="Rounded Rectangle 5"/>
          <p:cNvSpPr/>
          <p:nvPr/>
        </p:nvSpPr>
        <p:spPr>
          <a:xfrm>
            <a:off x="214313" y="1357313"/>
            <a:ext cx="5000625" cy="642937"/>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‘Wouldn’t you prefer to spend your time doing something else other than rolling up?’</a:t>
            </a:r>
          </a:p>
        </p:txBody>
      </p:sp>
      <p:sp>
        <p:nvSpPr>
          <p:cNvPr id="182275" name="TextBox 11"/>
          <p:cNvSpPr txBox="1">
            <a:spLocks noChangeArrowheads="1"/>
          </p:cNvSpPr>
          <p:nvPr/>
        </p:nvSpPr>
        <p:spPr bwMode="auto">
          <a:xfrm>
            <a:off x="5715000" y="1384300"/>
            <a:ext cx="3000375" cy="522288"/>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Rolling  up is not considered a chore for most – takes seconds only</a:t>
            </a:r>
          </a:p>
        </p:txBody>
      </p:sp>
      <p:sp>
        <p:nvSpPr>
          <p:cNvPr id="15" name="TextBox 14"/>
          <p:cNvSpPr txBox="1"/>
          <p:nvPr/>
        </p:nvSpPr>
        <p:spPr>
          <a:xfrm>
            <a:off x="142875" y="120650"/>
            <a:ext cx="877888" cy="307975"/>
          </a:xfrm>
          <a:prstGeom prst="rect">
            <a:avLst/>
          </a:prstGeom>
          <a:noFill/>
        </p:spPr>
        <p:txBody>
          <a:bodyPr wrap="none">
            <a:spAutoFit/>
          </a:bodyPr>
          <a:lstStyle/>
          <a:p>
            <a:pPr>
              <a:defRPr/>
            </a:pPr>
            <a:r>
              <a:rPr lang="en-GB" dirty="0">
                <a:solidFill>
                  <a:schemeClr val="tx1">
                    <a:lumMod val="85000"/>
                    <a:lumOff val="15000"/>
                  </a:schemeClr>
                </a:solidFill>
                <a:latin typeface="Calibri" pitchFamily="34" charset="0"/>
              </a:rPr>
              <a:t>Appendix</a:t>
            </a:r>
          </a:p>
        </p:txBody>
      </p:sp>
      <p:pic>
        <p:nvPicPr>
          <p:cNvPr id="17"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
        <p:nvSpPr>
          <p:cNvPr id="20" name="Rounded Rectangle 19"/>
          <p:cNvSpPr/>
          <p:nvPr/>
        </p:nvSpPr>
        <p:spPr>
          <a:xfrm>
            <a:off x="214313" y="2286000"/>
            <a:ext cx="5072062" cy="785813"/>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‘All the time spent rolling and smoking your cigarettes , what are you missing out on?’</a:t>
            </a:r>
          </a:p>
        </p:txBody>
      </p:sp>
      <p:sp>
        <p:nvSpPr>
          <p:cNvPr id="182279" name="TextBox 11"/>
          <p:cNvSpPr txBox="1">
            <a:spLocks noChangeArrowheads="1"/>
          </p:cNvSpPr>
          <p:nvPr/>
        </p:nvSpPr>
        <p:spPr bwMode="auto">
          <a:xfrm>
            <a:off x="5715000" y="2333625"/>
            <a:ext cx="3071813" cy="739775"/>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Tone is too guilt-ridden and therefore rejected, but some actually enjoy the therapeutic quality of rolling up</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4321" name="Title 1"/>
          <p:cNvSpPr>
            <a:spLocks noGrp="1"/>
          </p:cNvSpPr>
          <p:nvPr>
            <p:ph type="title"/>
          </p:nvPr>
        </p:nvSpPr>
        <p:spPr>
          <a:xfrm>
            <a:off x="393700" y="461963"/>
            <a:ext cx="8178800" cy="585787"/>
          </a:xfrm>
        </p:spPr>
        <p:txBody>
          <a:bodyPr/>
          <a:lstStyle/>
          <a:p>
            <a:r>
              <a:rPr lang="en-GB" smtClean="0"/>
              <a:t>Reactions to messages: Brand switch to NRT</a:t>
            </a:r>
          </a:p>
        </p:txBody>
      </p:sp>
      <p:sp>
        <p:nvSpPr>
          <p:cNvPr id="6" name="Rounded Rectangle 5"/>
          <p:cNvSpPr/>
          <p:nvPr/>
        </p:nvSpPr>
        <p:spPr>
          <a:xfrm>
            <a:off x="214313" y="1500188"/>
            <a:ext cx="5000625" cy="1000125"/>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‘Better to use nicotine replacement therapy than rolling tobacco – get some of the nicotine without the danger’</a:t>
            </a:r>
          </a:p>
        </p:txBody>
      </p:sp>
      <p:sp>
        <p:nvSpPr>
          <p:cNvPr id="184323" name="TextBox 11"/>
          <p:cNvSpPr txBox="1">
            <a:spLocks noChangeArrowheads="1"/>
          </p:cNvSpPr>
          <p:nvPr/>
        </p:nvSpPr>
        <p:spPr bwMode="auto">
          <a:xfrm>
            <a:off x="5715000" y="1549400"/>
            <a:ext cx="3000375" cy="954088"/>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Tone is too didactic, low impact as ‘old news’, and many are concerned about switching from one addiction to another</a:t>
            </a:r>
          </a:p>
        </p:txBody>
      </p:sp>
      <p:sp>
        <p:nvSpPr>
          <p:cNvPr id="15" name="TextBox 14"/>
          <p:cNvSpPr txBox="1"/>
          <p:nvPr/>
        </p:nvSpPr>
        <p:spPr>
          <a:xfrm>
            <a:off x="142875" y="120650"/>
            <a:ext cx="877888" cy="307975"/>
          </a:xfrm>
          <a:prstGeom prst="rect">
            <a:avLst/>
          </a:prstGeom>
          <a:noFill/>
        </p:spPr>
        <p:txBody>
          <a:bodyPr wrap="none">
            <a:spAutoFit/>
          </a:bodyPr>
          <a:lstStyle/>
          <a:p>
            <a:pPr>
              <a:defRPr/>
            </a:pPr>
            <a:r>
              <a:rPr lang="en-GB" dirty="0">
                <a:solidFill>
                  <a:schemeClr val="tx1">
                    <a:lumMod val="85000"/>
                    <a:lumOff val="15000"/>
                  </a:schemeClr>
                </a:solidFill>
                <a:latin typeface="Calibri" pitchFamily="34" charset="0"/>
              </a:rPr>
              <a:t>Appendix</a:t>
            </a:r>
          </a:p>
        </p:txBody>
      </p:sp>
      <p:pic>
        <p:nvPicPr>
          <p:cNvPr id="17"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
        <p:nvSpPr>
          <p:cNvPr id="20" name="Rounded Rectangle 19"/>
          <p:cNvSpPr/>
          <p:nvPr/>
        </p:nvSpPr>
        <p:spPr>
          <a:xfrm>
            <a:off x="214313" y="2714625"/>
            <a:ext cx="5072062" cy="1000125"/>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‘NRT (nicotine replacement therapy) rather than HRT (hand rolled tobacco) – it’s the only safe option’</a:t>
            </a:r>
          </a:p>
        </p:txBody>
      </p:sp>
      <p:sp>
        <p:nvSpPr>
          <p:cNvPr id="24" name="Rounded Rectangle 23"/>
          <p:cNvSpPr/>
          <p:nvPr/>
        </p:nvSpPr>
        <p:spPr>
          <a:xfrm>
            <a:off x="214313" y="3929063"/>
            <a:ext cx="5072062" cy="642937"/>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‘Aren’t there better things you could do with your hands?’</a:t>
            </a:r>
          </a:p>
        </p:txBody>
      </p:sp>
      <p:sp>
        <p:nvSpPr>
          <p:cNvPr id="184328" name="TextBox 11"/>
          <p:cNvSpPr txBox="1">
            <a:spLocks noChangeArrowheads="1"/>
          </p:cNvSpPr>
          <p:nvPr/>
        </p:nvSpPr>
        <p:spPr bwMode="auto">
          <a:xfrm>
            <a:off x="5715000" y="3905250"/>
            <a:ext cx="3071813" cy="307975"/>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See previous comments</a:t>
            </a:r>
          </a:p>
        </p:txBody>
      </p:sp>
      <p:sp>
        <p:nvSpPr>
          <p:cNvPr id="25" name="Rounded Rectangle 24"/>
          <p:cNvSpPr/>
          <p:nvPr/>
        </p:nvSpPr>
        <p:spPr>
          <a:xfrm>
            <a:off x="214313" y="4786313"/>
            <a:ext cx="5072062" cy="714375"/>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‘Switching to NRT (nicotine replacement  therapy) is much easier than you think’</a:t>
            </a:r>
          </a:p>
        </p:txBody>
      </p:sp>
      <p:sp>
        <p:nvSpPr>
          <p:cNvPr id="184330" name="TextBox 11"/>
          <p:cNvSpPr txBox="1">
            <a:spLocks noChangeArrowheads="1"/>
          </p:cNvSpPr>
          <p:nvPr/>
        </p:nvSpPr>
        <p:spPr bwMode="auto">
          <a:xfrm>
            <a:off x="5715000" y="4714875"/>
            <a:ext cx="3071813" cy="954088"/>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Not all believe this to be true – some have tried and failed, others believe it is expensive and therefore prohibitive</a:t>
            </a:r>
          </a:p>
        </p:txBody>
      </p:sp>
      <p:sp>
        <p:nvSpPr>
          <p:cNvPr id="13" name="Rounded Rectangle 12"/>
          <p:cNvSpPr/>
          <p:nvPr/>
        </p:nvSpPr>
        <p:spPr>
          <a:xfrm>
            <a:off x="214313" y="5715000"/>
            <a:ext cx="5072062" cy="714375"/>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‘Feel good without the nasty side effects.  It’s just like switching brands of chocolate’</a:t>
            </a:r>
          </a:p>
        </p:txBody>
      </p:sp>
      <p:sp>
        <p:nvSpPr>
          <p:cNvPr id="184332" name="TextBox 11"/>
          <p:cNvSpPr txBox="1">
            <a:spLocks noChangeArrowheads="1"/>
          </p:cNvSpPr>
          <p:nvPr/>
        </p:nvSpPr>
        <p:spPr bwMode="auto">
          <a:xfrm>
            <a:off x="5715000" y="5786438"/>
            <a:ext cx="3071813" cy="738187"/>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Smokers don’t engage with the idea of comparing cigarettes with chocolate</a:t>
            </a:r>
          </a:p>
        </p:txBody>
      </p:sp>
      <p:sp>
        <p:nvSpPr>
          <p:cNvPr id="184333" name="TextBox 11"/>
          <p:cNvSpPr txBox="1">
            <a:spLocks noChangeArrowheads="1"/>
          </p:cNvSpPr>
          <p:nvPr/>
        </p:nvSpPr>
        <p:spPr bwMode="auto">
          <a:xfrm>
            <a:off x="5715000" y="2833688"/>
            <a:ext cx="3071813" cy="739775"/>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Acronyms serve to confuse and some feel that ‘cold turkey’ is the only safe option</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6369" name="Title 1"/>
          <p:cNvSpPr>
            <a:spLocks noGrp="1"/>
          </p:cNvSpPr>
          <p:nvPr>
            <p:ph type="title"/>
          </p:nvPr>
        </p:nvSpPr>
        <p:spPr>
          <a:xfrm>
            <a:off x="393700" y="461963"/>
            <a:ext cx="8178800" cy="585787"/>
          </a:xfrm>
        </p:spPr>
        <p:txBody>
          <a:bodyPr/>
          <a:lstStyle/>
          <a:p>
            <a:r>
              <a:rPr lang="en-GB" smtClean="0"/>
              <a:t>Reactions to messages: Impact on appearance</a:t>
            </a:r>
          </a:p>
        </p:txBody>
      </p:sp>
      <p:sp>
        <p:nvSpPr>
          <p:cNvPr id="6" name="Rounded Rectangle 5"/>
          <p:cNvSpPr/>
          <p:nvPr/>
        </p:nvSpPr>
        <p:spPr>
          <a:xfrm>
            <a:off x="214313" y="1500188"/>
            <a:ext cx="5000625" cy="428625"/>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‘Would you rather a shag or a fag?’</a:t>
            </a:r>
          </a:p>
        </p:txBody>
      </p:sp>
      <p:sp>
        <p:nvSpPr>
          <p:cNvPr id="186371" name="TextBox 11"/>
          <p:cNvSpPr txBox="1">
            <a:spLocks noChangeArrowheads="1"/>
          </p:cNvSpPr>
          <p:nvPr/>
        </p:nvSpPr>
        <p:spPr bwMode="auto">
          <a:xfrm>
            <a:off x="5715000" y="1357313"/>
            <a:ext cx="3214688" cy="523875"/>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Considered very male oriented and crass</a:t>
            </a:r>
          </a:p>
        </p:txBody>
      </p:sp>
      <p:sp>
        <p:nvSpPr>
          <p:cNvPr id="15" name="TextBox 14"/>
          <p:cNvSpPr txBox="1"/>
          <p:nvPr/>
        </p:nvSpPr>
        <p:spPr>
          <a:xfrm>
            <a:off x="142875" y="120650"/>
            <a:ext cx="877888" cy="307975"/>
          </a:xfrm>
          <a:prstGeom prst="rect">
            <a:avLst/>
          </a:prstGeom>
          <a:noFill/>
        </p:spPr>
        <p:txBody>
          <a:bodyPr wrap="none">
            <a:spAutoFit/>
          </a:bodyPr>
          <a:lstStyle/>
          <a:p>
            <a:pPr>
              <a:defRPr/>
            </a:pPr>
            <a:r>
              <a:rPr lang="en-GB" dirty="0">
                <a:solidFill>
                  <a:schemeClr val="tx1">
                    <a:lumMod val="85000"/>
                    <a:lumOff val="15000"/>
                  </a:schemeClr>
                </a:solidFill>
                <a:latin typeface="Calibri" pitchFamily="34" charset="0"/>
              </a:rPr>
              <a:t>Appendix</a:t>
            </a:r>
          </a:p>
        </p:txBody>
      </p:sp>
      <p:pic>
        <p:nvPicPr>
          <p:cNvPr id="17"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
        <p:nvSpPr>
          <p:cNvPr id="20" name="Rounded Rectangle 19"/>
          <p:cNvSpPr/>
          <p:nvPr/>
        </p:nvSpPr>
        <p:spPr>
          <a:xfrm>
            <a:off x="214313" y="2214563"/>
            <a:ext cx="5000625" cy="428625"/>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‘Rolling up isn’t feminine’</a:t>
            </a:r>
          </a:p>
        </p:txBody>
      </p:sp>
      <p:sp>
        <p:nvSpPr>
          <p:cNvPr id="186375" name="TextBox 11"/>
          <p:cNvSpPr txBox="1">
            <a:spLocks noChangeArrowheads="1"/>
          </p:cNvSpPr>
          <p:nvPr/>
        </p:nvSpPr>
        <p:spPr bwMode="auto">
          <a:xfrm>
            <a:off x="5715000" y="3000375"/>
            <a:ext cx="3071813" cy="738188"/>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Reaction greatest amongst men who are concerned with fitness levels (minority of younger men)</a:t>
            </a:r>
          </a:p>
        </p:txBody>
      </p:sp>
      <p:sp>
        <p:nvSpPr>
          <p:cNvPr id="25" name="Rounded Rectangle 24"/>
          <p:cNvSpPr/>
          <p:nvPr/>
        </p:nvSpPr>
        <p:spPr>
          <a:xfrm>
            <a:off x="214313" y="3000375"/>
            <a:ext cx="5072062" cy="714375"/>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‘Smoking rolling tobacco is still going to leave you breathless’</a:t>
            </a:r>
          </a:p>
        </p:txBody>
      </p:sp>
      <p:sp>
        <p:nvSpPr>
          <p:cNvPr id="186377" name="TextBox 11"/>
          <p:cNvSpPr txBox="1">
            <a:spLocks noChangeArrowheads="1"/>
          </p:cNvSpPr>
          <p:nvPr/>
        </p:nvSpPr>
        <p:spPr bwMode="auto">
          <a:xfrm>
            <a:off x="5710238" y="4643438"/>
            <a:ext cx="3290887" cy="954087"/>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Some resonance although women are more concerned with stained hands/teeth and difficult to relate appearance specifically with HRT </a:t>
            </a:r>
          </a:p>
        </p:txBody>
      </p:sp>
      <p:sp>
        <p:nvSpPr>
          <p:cNvPr id="13" name="Rounded Rectangle 12"/>
          <p:cNvSpPr/>
          <p:nvPr/>
        </p:nvSpPr>
        <p:spPr>
          <a:xfrm>
            <a:off x="214313" y="3929063"/>
            <a:ext cx="5072062" cy="428625"/>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‘Smoking tobacco – the quick way to age’</a:t>
            </a:r>
          </a:p>
        </p:txBody>
      </p:sp>
      <p:sp>
        <p:nvSpPr>
          <p:cNvPr id="16" name="Rounded Rectangle 15"/>
          <p:cNvSpPr/>
          <p:nvPr/>
        </p:nvSpPr>
        <p:spPr>
          <a:xfrm>
            <a:off x="214313" y="4643438"/>
            <a:ext cx="5072062" cy="428625"/>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‘Smooth taste doesn’t equal smooth skin’</a:t>
            </a:r>
          </a:p>
        </p:txBody>
      </p:sp>
      <p:sp>
        <p:nvSpPr>
          <p:cNvPr id="186380" name="TextBox 11"/>
          <p:cNvSpPr txBox="1">
            <a:spLocks noChangeArrowheads="1"/>
          </p:cNvSpPr>
          <p:nvPr/>
        </p:nvSpPr>
        <p:spPr bwMode="auto">
          <a:xfrm>
            <a:off x="5715000" y="1928813"/>
            <a:ext cx="3214688" cy="954087"/>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Didactic and condescending tone causes annoyance amongst some women , although some admit embarrassment rolling up in public</a:t>
            </a:r>
          </a:p>
        </p:txBody>
      </p:sp>
      <p:sp>
        <p:nvSpPr>
          <p:cNvPr id="186381" name="TextBox 11"/>
          <p:cNvSpPr txBox="1">
            <a:spLocks noChangeArrowheads="1"/>
          </p:cNvSpPr>
          <p:nvPr/>
        </p:nvSpPr>
        <p:spPr bwMode="auto">
          <a:xfrm>
            <a:off x="5715000" y="3857625"/>
            <a:ext cx="3214688" cy="523875"/>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Lacks relevance - not specific to HRT but smoking in general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8417" name="Title 1"/>
          <p:cNvSpPr>
            <a:spLocks noGrp="1"/>
          </p:cNvSpPr>
          <p:nvPr>
            <p:ph type="title"/>
          </p:nvPr>
        </p:nvSpPr>
        <p:spPr>
          <a:xfrm>
            <a:off x="393700" y="461963"/>
            <a:ext cx="8178800" cy="585787"/>
          </a:xfrm>
        </p:spPr>
        <p:txBody>
          <a:bodyPr/>
          <a:lstStyle/>
          <a:p>
            <a:r>
              <a:rPr lang="en-GB" smtClean="0"/>
              <a:t>Reactions to messages: De-normalising</a:t>
            </a:r>
          </a:p>
        </p:txBody>
      </p:sp>
      <p:sp>
        <p:nvSpPr>
          <p:cNvPr id="6" name="Rounded Rectangle 5"/>
          <p:cNvSpPr/>
          <p:nvPr/>
        </p:nvSpPr>
        <p:spPr>
          <a:xfrm>
            <a:off x="214313" y="1500188"/>
            <a:ext cx="5000625" cy="642937"/>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‘Smoking rolling tobacco is an exclusive club, but soon to be extinct’</a:t>
            </a:r>
          </a:p>
        </p:txBody>
      </p:sp>
      <p:sp>
        <p:nvSpPr>
          <p:cNvPr id="188419" name="TextBox 11"/>
          <p:cNvSpPr txBox="1">
            <a:spLocks noChangeArrowheads="1"/>
          </p:cNvSpPr>
          <p:nvPr/>
        </p:nvSpPr>
        <p:spPr bwMode="auto">
          <a:xfrm>
            <a:off x="5715000" y="1500188"/>
            <a:ext cx="3000375" cy="730250"/>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‘Exclusive club’ sounds aspirational (!)  Not all believe smoking will ever be extinct</a:t>
            </a:r>
          </a:p>
        </p:txBody>
      </p:sp>
      <p:sp>
        <p:nvSpPr>
          <p:cNvPr id="15" name="TextBox 14"/>
          <p:cNvSpPr txBox="1"/>
          <p:nvPr/>
        </p:nvSpPr>
        <p:spPr>
          <a:xfrm>
            <a:off x="142875" y="120650"/>
            <a:ext cx="877888" cy="307975"/>
          </a:xfrm>
          <a:prstGeom prst="rect">
            <a:avLst/>
          </a:prstGeom>
          <a:noFill/>
        </p:spPr>
        <p:txBody>
          <a:bodyPr wrap="none">
            <a:spAutoFit/>
          </a:bodyPr>
          <a:lstStyle/>
          <a:p>
            <a:pPr>
              <a:defRPr/>
            </a:pPr>
            <a:r>
              <a:rPr lang="en-GB" dirty="0">
                <a:solidFill>
                  <a:schemeClr val="tx1">
                    <a:lumMod val="85000"/>
                    <a:lumOff val="15000"/>
                  </a:schemeClr>
                </a:solidFill>
                <a:latin typeface="Calibri" pitchFamily="34" charset="0"/>
              </a:rPr>
              <a:t>Appendix</a:t>
            </a:r>
          </a:p>
        </p:txBody>
      </p:sp>
      <p:pic>
        <p:nvPicPr>
          <p:cNvPr id="17"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
        <p:nvSpPr>
          <p:cNvPr id="20" name="Rounded Rectangle 19"/>
          <p:cNvSpPr/>
          <p:nvPr/>
        </p:nvSpPr>
        <p:spPr>
          <a:xfrm>
            <a:off x="214313" y="2357438"/>
            <a:ext cx="5000625" cy="428625"/>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‘Make smoking history now, protect your kids’</a:t>
            </a:r>
          </a:p>
        </p:txBody>
      </p:sp>
      <p:sp>
        <p:nvSpPr>
          <p:cNvPr id="24" name="Rounded Rectangle 23"/>
          <p:cNvSpPr/>
          <p:nvPr/>
        </p:nvSpPr>
        <p:spPr>
          <a:xfrm>
            <a:off x="214313" y="2928938"/>
            <a:ext cx="5000625" cy="928687"/>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‘Hundreds of hand rolling tobacco smokers quit every day, why not join them?  Don’t be the last person standing outside’</a:t>
            </a:r>
          </a:p>
        </p:txBody>
      </p:sp>
      <p:sp>
        <p:nvSpPr>
          <p:cNvPr id="188424" name="TextBox 11"/>
          <p:cNvSpPr txBox="1">
            <a:spLocks noChangeArrowheads="1"/>
          </p:cNvSpPr>
          <p:nvPr/>
        </p:nvSpPr>
        <p:spPr bwMode="auto">
          <a:xfrm>
            <a:off x="5643563" y="3976688"/>
            <a:ext cx="3071812" cy="738187"/>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Prompts some respondents to say smoking is no longer a significant issue, and also tonally dictatorial</a:t>
            </a:r>
          </a:p>
        </p:txBody>
      </p:sp>
      <p:sp>
        <p:nvSpPr>
          <p:cNvPr id="25" name="Rounded Rectangle 24"/>
          <p:cNvSpPr/>
          <p:nvPr/>
        </p:nvSpPr>
        <p:spPr>
          <a:xfrm>
            <a:off x="214313" y="4000500"/>
            <a:ext cx="5072062" cy="714375"/>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‘There are now more ex-smokers than smokers in this country’</a:t>
            </a:r>
          </a:p>
        </p:txBody>
      </p:sp>
      <p:sp>
        <p:nvSpPr>
          <p:cNvPr id="13" name="Rounded Rectangle 12"/>
          <p:cNvSpPr/>
          <p:nvPr/>
        </p:nvSpPr>
        <p:spPr>
          <a:xfrm>
            <a:off x="214313" y="4857750"/>
            <a:ext cx="5072062" cy="642938"/>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Cigarette smoker, roll up smoker or non smoker?  There’s only one smart choice</a:t>
            </a:r>
          </a:p>
        </p:txBody>
      </p:sp>
      <p:sp>
        <p:nvSpPr>
          <p:cNvPr id="188427" name="TextBox 11"/>
          <p:cNvSpPr txBox="1">
            <a:spLocks noChangeArrowheads="1"/>
          </p:cNvSpPr>
          <p:nvPr/>
        </p:nvSpPr>
        <p:spPr bwMode="auto">
          <a:xfrm>
            <a:off x="5643563" y="5691188"/>
            <a:ext cx="3071812" cy="738187"/>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Tends to evoke reaction ‘good for them’ – doesn’t give them sufficient encouragement</a:t>
            </a:r>
          </a:p>
        </p:txBody>
      </p:sp>
      <p:sp>
        <p:nvSpPr>
          <p:cNvPr id="18" name="Rounded Rectangle 17"/>
          <p:cNvSpPr/>
          <p:nvPr/>
        </p:nvSpPr>
        <p:spPr>
          <a:xfrm>
            <a:off x="214313" y="5715000"/>
            <a:ext cx="5072062" cy="714375"/>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Most people in this region that have smoked, have now stopped for good.  You could too.</a:t>
            </a:r>
          </a:p>
        </p:txBody>
      </p:sp>
      <p:sp>
        <p:nvSpPr>
          <p:cNvPr id="188429" name="TextBox 11"/>
          <p:cNvSpPr txBox="1">
            <a:spLocks noChangeArrowheads="1"/>
          </p:cNvSpPr>
          <p:nvPr/>
        </p:nvSpPr>
        <p:spPr bwMode="auto">
          <a:xfrm>
            <a:off x="5715000" y="2428875"/>
            <a:ext cx="3000375" cy="307975"/>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Too dictatorial and guilt-laden</a:t>
            </a:r>
          </a:p>
        </p:txBody>
      </p:sp>
      <p:sp>
        <p:nvSpPr>
          <p:cNvPr id="188430" name="TextBox 11"/>
          <p:cNvSpPr txBox="1">
            <a:spLocks noChangeArrowheads="1"/>
          </p:cNvSpPr>
          <p:nvPr/>
        </p:nvSpPr>
        <p:spPr bwMode="auto">
          <a:xfrm>
            <a:off x="5715000" y="3000375"/>
            <a:ext cx="3000375" cy="523875"/>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Tends to lead to defiance and rebellion</a:t>
            </a:r>
          </a:p>
        </p:txBody>
      </p:sp>
      <p:sp>
        <p:nvSpPr>
          <p:cNvPr id="188431" name="TextBox 11"/>
          <p:cNvSpPr txBox="1">
            <a:spLocks noChangeArrowheads="1"/>
          </p:cNvSpPr>
          <p:nvPr/>
        </p:nvSpPr>
        <p:spPr bwMode="auto">
          <a:xfrm>
            <a:off x="5643563" y="4905375"/>
            <a:ext cx="3000375" cy="523875"/>
          </a:xfrm>
          <a:prstGeom prst="rect">
            <a:avLst/>
          </a:prstGeom>
          <a:noFill/>
          <a:ln w="9525">
            <a:noFill/>
            <a:miter lim="800000"/>
            <a:headEnd/>
            <a:tailEnd/>
          </a:ln>
        </p:spPr>
        <p:txBody>
          <a:bodyPr>
            <a:spAutoFit/>
          </a:bodyPr>
          <a:lstStyle/>
          <a:p>
            <a:pPr marL="177800" indent="-177800">
              <a:buFont typeface="Arial" charset="0"/>
              <a:buChar char="•"/>
            </a:pPr>
            <a:r>
              <a:rPr lang="en-GB">
                <a:latin typeface="Calibri" pitchFamily="34" charset="0"/>
              </a:rPr>
              <a:t>Liked by a minority as gives smoker a choice but too obvious for most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0465" name="Title 1"/>
          <p:cNvSpPr>
            <a:spLocks noGrp="1"/>
          </p:cNvSpPr>
          <p:nvPr>
            <p:ph type="title"/>
          </p:nvPr>
        </p:nvSpPr>
        <p:spPr>
          <a:xfrm>
            <a:off x="393700" y="461963"/>
            <a:ext cx="8178800" cy="585787"/>
          </a:xfrm>
        </p:spPr>
        <p:txBody>
          <a:bodyPr/>
          <a:lstStyle/>
          <a:p>
            <a:r>
              <a:rPr lang="en-GB" smtClean="0"/>
              <a:t>Reactions to messages: Illicit Tobacco</a:t>
            </a:r>
          </a:p>
        </p:txBody>
      </p:sp>
      <p:sp>
        <p:nvSpPr>
          <p:cNvPr id="15" name="TextBox 14"/>
          <p:cNvSpPr txBox="1"/>
          <p:nvPr/>
        </p:nvSpPr>
        <p:spPr>
          <a:xfrm>
            <a:off x="142875" y="120650"/>
            <a:ext cx="877888" cy="307975"/>
          </a:xfrm>
          <a:prstGeom prst="rect">
            <a:avLst/>
          </a:prstGeom>
          <a:noFill/>
        </p:spPr>
        <p:txBody>
          <a:bodyPr wrap="none">
            <a:spAutoFit/>
          </a:bodyPr>
          <a:lstStyle/>
          <a:p>
            <a:pPr>
              <a:defRPr/>
            </a:pPr>
            <a:r>
              <a:rPr lang="en-GB" dirty="0">
                <a:solidFill>
                  <a:schemeClr val="tx1">
                    <a:lumMod val="85000"/>
                    <a:lumOff val="15000"/>
                  </a:schemeClr>
                </a:solidFill>
                <a:latin typeface="Calibri" pitchFamily="34" charset="0"/>
              </a:rPr>
              <a:t>Appendix</a:t>
            </a:r>
          </a:p>
        </p:txBody>
      </p:sp>
      <p:pic>
        <p:nvPicPr>
          <p:cNvPr id="17" name="Picture 1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740650" y="6064250"/>
            <a:ext cx="1223963" cy="793750"/>
          </a:xfrm>
          <a:prstGeom prst="rect">
            <a:avLst/>
          </a:prstGeom>
          <a:noFill/>
          <a:ln w="9525">
            <a:noFill/>
            <a:miter lim="800000"/>
            <a:headEnd/>
            <a:tailEnd/>
          </a:ln>
        </p:spPr>
      </p:pic>
      <p:sp>
        <p:nvSpPr>
          <p:cNvPr id="24" name="Rounded Rectangle 23"/>
          <p:cNvSpPr/>
          <p:nvPr/>
        </p:nvSpPr>
        <p:spPr>
          <a:xfrm>
            <a:off x="214313" y="2000250"/>
            <a:ext cx="5000625" cy="928688"/>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Children purchasing – ‘if you saw children buying from a street seller would it convince you to buy tobacco from a shop?’</a:t>
            </a:r>
          </a:p>
        </p:txBody>
      </p:sp>
      <p:sp>
        <p:nvSpPr>
          <p:cNvPr id="190469" name="TextBox 11"/>
          <p:cNvSpPr txBox="1">
            <a:spLocks noChangeArrowheads="1"/>
          </p:cNvSpPr>
          <p:nvPr/>
        </p:nvSpPr>
        <p:spPr bwMode="auto">
          <a:xfrm>
            <a:off x="5715000" y="2143125"/>
            <a:ext cx="3000375" cy="3108325"/>
          </a:xfrm>
          <a:prstGeom prst="rect">
            <a:avLst/>
          </a:prstGeom>
          <a:noFill/>
          <a:ln w="9525">
            <a:noFill/>
            <a:miter lim="800000"/>
            <a:headEnd/>
            <a:tailEnd/>
          </a:ln>
        </p:spPr>
        <p:txBody>
          <a:bodyPr>
            <a:spAutoFit/>
          </a:bodyPr>
          <a:lstStyle/>
          <a:p>
            <a:pPr marL="177800" indent="-177800">
              <a:buFont typeface="Arial" charset="0"/>
              <a:buChar char="•"/>
            </a:pPr>
            <a:r>
              <a:rPr lang="en-GB" sz="2800">
                <a:latin typeface="Calibri" pitchFamily="34" charset="0"/>
              </a:rPr>
              <a:t>None of these messages resonate as tend to be buying from friends and family only and in small amounts</a:t>
            </a:r>
          </a:p>
        </p:txBody>
      </p:sp>
      <p:sp>
        <p:nvSpPr>
          <p:cNvPr id="21" name="Rounded Rectangle 20"/>
          <p:cNvSpPr/>
          <p:nvPr/>
        </p:nvSpPr>
        <p:spPr>
          <a:xfrm>
            <a:off x="214313" y="3143250"/>
            <a:ext cx="5000625" cy="928688"/>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Fake tobacco – ‘are you concerned about what you’re actually smoking and whether it is counterfeit?’</a:t>
            </a:r>
          </a:p>
        </p:txBody>
      </p:sp>
      <p:sp>
        <p:nvSpPr>
          <p:cNvPr id="26" name="Rounded Rectangle 25"/>
          <p:cNvSpPr/>
          <p:nvPr/>
        </p:nvSpPr>
        <p:spPr>
          <a:xfrm>
            <a:off x="214313" y="4357688"/>
            <a:ext cx="5000625" cy="928687"/>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800" i="1" dirty="0">
                <a:solidFill>
                  <a:schemeClr val="tx1"/>
                </a:solidFill>
                <a:latin typeface="Calibri" pitchFamily="34" charset="0"/>
              </a:rPr>
              <a:t>Links to crime - ’does it worry you that illicit tobacco sales often fund crime?’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2227" name="Rectangle 3"/>
          <p:cNvSpPr>
            <a:spLocks noChangeArrowheads="1"/>
          </p:cNvSpPr>
          <p:nvPr/>
        </p:nvSpPr>
        <p:spPr bwMode="auto">
          <a:xfrm>
            <a:off x="0" y="2357438"/>
            <a:ext cx="7812088" cy="1928812"/>
          </a:xfrm>
          <a:prstGeom prst="rect">
            <a:avLst/>
          </a:prstGeom>
          <a:solidFill>
            <a:srgbClr val="FFFF00"/>
          </a:solidFill>
          <a:ln w="9525">
            <a:noFill/>
            <a:miter lim="800000"/>
            <a:headEnd/>
            <a:tailEnd/>
          </a:ln>
        </p:spPr>
        <p:txBody>
          <a:bodyPr wrap="none" anchor="ctr"/>
          <a:lstStyle/>
          <a:p>
            <a:endParaRPr lang="en-US"/>
          </a:p>
        </p:txBody>
      </p:sp>
      <p:sp>
        <p:nvSpPr>
          <p:cNvPr id="52228" name="Rectangle 4"/>
          <p:cNvSpPr>
            <a:spLocks noChangeArrowheads="1"/>
          </p:cNvSpPr>
          <p:nvPr/>
        </p:nvSpPr>
        <p:spPr bwMode="auto">
          <a:xfrm>
            <a:off x="342900" y="2571750"/>
            <a:ext cx="7542213" cy="1657350"/>
          </a:xfrm>
          <a:prstGeom prst="rect">
            <a:avLst/>
          </a:prstGeom>
          <a:noFill/>
          <a:ln w="9525">
            <a:noFill/>
            <a:miter lim="800000"/>
            <a:headEnd/>
            <a:tailEnd/>
          </a:ln>
        </p:spPr>
        <p:txBody>
          <a:bodyPr lIns="104498" tIns="52249" rIns="104498" bIns="52249"/>
          <a:lstStyle/>
          <a:p>
            <a:pPr>
              <a:spcBef>
                <a:spcPct val="100000"/>
              </a:spcBef>
            </a:pPr>
            <a:r>
              <a:rPr lang="en-GB" sz="5400" dirty="0">
                <a:latin typeface="Calibri" pitchFamily="34" charset="0"/>
              </a:rPr>
              <a:t>Appendix – </a:t>
            </a:r>
            <a:r>
              <a:rPr lang="en-GB" sz="5400" dirty="0" smtClean="0">
                <a:latin typeface="Calibri" pitchFamily="34" charset="0"/>
              </a:rPr>
              <a:t>Summary of Final Sample</a:t>
            </a:r>
            <a:endParaRPr lang="en-GB" sz="5700" dirty="0">
              <a:solidFill>
                <a:schemeClr val="bg2"/>
              </a:solidFill>
              <a:latin typeface="Calibri" pitchFamily="34" charset="0"/>
            </a:endParaRPr>
          </a:p>
        </p:txBody>
      </p:sp>
      <p:sp>
        <p:nvSpPr>
          <p:cNvPr id="6" name="Rectangle 2"/>
          <p:cNvSpPr>
            <a:spLocks noChangeArrowheads="1"/>
          </p:cNvSpPr>
          <p:nvPr/>
        </p:nvSpPr>
        <p:spPr bwMode="auto">
          <a:xfrm>
            <a:off x="7286625" y="2357438"/>
            <a:ext cx="642938" cy="1928812"/>
          </a:xfrm>
          <a:prstGeom prst="rect">
            <a:avLst/>
          </a:prstGeom>
          <a:solidFill>
            <a:schemeClr val="bg1">
              <a:lumMod val="65000"/>
            </a:schemeClr>
          </a:solidFill>
          <a:ln w="9525" algn="ctr">
            <a:noFill/>
            <a:round/>
            <a:headEnd/>
            <a:tailEnd/>
          </a:ln>
        </p:spPr>
        <p:txBody>
          <a:bodyPr anchor="ctr"/>
          <a:lstStyle/>
          <a:p>
            <a:pPr>
              <a:defRPr/>
            </a:pPr>
            <a:endParaRPr lang="en-GB"/>
          </a:p>
        </p:txBody>
      </p:sp>
      <p:sp>
        <p:nvSpPr>
          <p:cNvPr id="172036" name="Rectangle 2"/>
          <p:cNvSpPr>
            <a:spLocks noChangeArrowheads="1"/>
          </p:cNvSpPr>
          <p:nvPr/>
        </p:nvSpPr>
        <p:spPr bwMode="auto">
          <a:xfrm>
            <a:off x="7929563" y="2357438"/>
            <a:ext cx="642937" cy="1928812"/>
          </a:xfrm>
          <a:prstGeom prst="rect">
            <a:avLst/>
          </a:prstGeom>
          <a:solidFill>
            <a:schemeClr val="tx1"/>
          </a:solidFill>
          <a:ln w="9525" algn="ctr">
            <a:noFill/>
            <a:round/>
            <a:headEnd/>
            <a:tailEnd/>
          </a:ln>
        </p:spPr>
        <p:txBody>
          <a:bodyPr anchor="ct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2227"/>
                                        </p:tgtEl>
                                        <p:attrNameLst>
                                          <p:attrName>style.visibility</p:attrName>
                                        </p:attrNameLst>
                                      </p:cBhvr>
                                      <p:to>
                                        <p:strVal val="visible"/>
                                      </p:to>
                                    </p:set>
                                    <p:animEffect transition="in" filter="wipe(left)">
                                      <p:cBhvr>
                                        <p:cTn id="7" dur="500"/>
                                        <p:tgtEl>
                                          <p:spTgt spid="5222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2228"/>
                                        </p:tgtEl>
                                        <p:attrNameLst>
                                          <p:attrName>style.visibility</p:attrName>
                                        </p:attrNameLst>
                                      </p:cBhvr>
                                      <p:to>
                                        <p:strVal val="visible"/>
                                      </p:to>
                                    </p:set>
                                    <p:animEffect transition="in" filter="wipe(left)">
                                      <p:cBhvr>
                                        <p:cTn id="11" dur="500"/>
                                        <p:tgtEl>
                                          <p:spTgt spid="52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animBg="1" autoUpdateAnimBg="0"/>
      <p:bldP spid="52228" grpId="0" autoUpdateAnimBg="0"/>
    </p:bldLst>
  </p:timing>
</p:sld>
</file>

<file path=ppt/slides/slide8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Summary of Final Sample inc. Locations</a:t>
            </a:r>
            <a:endParaRPr lang="en-GB" dirty="0"/>
          </a:p>
        </p:txBody>
      </p:sp>
      <p:graphicFrame>
        <p:nvGraphicFramePr>
          <p:cNvPr id="4" name="Table 3"/>
          <p:cNvGraphicFramePr>
            <a:graphicFrameLocks noGrp="1"/>
          </p:cNvGraphicFramePr>
          <p:nvPr/>
        </p:nvGraphicFramePr>
        <p:xfrm>
          <a:off x="642908" y="1142984"/>
          <a:ext cx="8072496" cy="4746333"/>
        </p:xfrm>
        <a:graphic>
          <a:graphicData uri="http://schemas.openxmlformats.org/drawingml/2006/table">
            <a:tbl>
              <a:tblPr/>
              <a:tblGrid>
                <a:gridCol w="1614150"/>
                <a:gridCol w="1614150"/>
                <a:gridCol w="1614150"/>
                <a:gridCol w="1615023"/>
                <a:gridCol w="1615023"/>
              </a:tblGrid>
              <a:tr h="197764">
                <a:tc>
                  <a:txBody>
                    <a:bodyPr/>
                    <a:lstStyle/>
                    <a:p>
                      <a:pPr>
                        <a:lnSpc>
                          <a:spcPct val="115000"/>
                        </a:lnSpc>
                        <a:spcAft>
                          <a:spcPts val="0"/>
                        </a:spcAft>
                      </a:pPr>
                      <a:r>
                        <a:rPr lang="en-GB" sz="1000" b="1" dirty="0">
                          <a:latin typeface="Calibri"/>
                          <a:ea typeface="Calibri"/>
                          <a:cs typeface="Times New Roman"/>
                        </a:rPr>
                        <a:t>Session Number</a:t>
                      </a:r>
                      <a:endParaRPr lang="en-GB" sz="1000" dirty="0">
                        <a:latin typeface="Calibri"/>
                        <a:ea typeface="Calibri"/>
                        <a:cs typeface="Times New Roman"/>
                      </a:endParaRP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b="1">
                          <a:latin typeface="Calibri"/>
                          <a:ea typeface="Calibri"/>
                          <a:cs typeface="Times New Roman"/>
                        </a:rPr>
                        <a:t>Location</a:t>
                      </a:r>
                      <a:endParaRPr lang="en-GB" sz="1000">
                        <a:latin typeface="Calibri"/>
                        <a:ea typeface="Calibri"/>
                        <a:cs typeface="Times New Roman"/>
                      </a:endParaRP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b="1">
                          <a:latin typeface="Calibri"/>
                          <a:ea typeface="Calibri"/>
                          <a:cs typeface="Times New Roman"/>
                        </a:rPr>
                        <a:t>Age</a:t>
                      </a:r>
                      <a:endParaRPr lang="en-GB" sz="1000">
                        <a:latin typeface="Calibri"/>
                        <a:ea typeface="Calibri"/>
                        <a:cs typeface="Times New Roman"/>
                      </a:endParaRP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b="1">
                          <a:latin typeface="Calibri"/>
                          <a:ea typeface="Calibri"/>
                          <a:cs typeface="Times New Roman"/>
                        </a:rPr>
                        <a:t>Gender</a:t>
                      </a:r>
                      <a:endParaRPr lang="en-GB" sz="1000">
                        <a:latin typeface="Calibri"/>
                        <a:ea typeface="Calibri"/>
                        <a:cs typeface="Times New Roman"/>
                      </a:endParaRP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b="1">
                          <a:latin typeface="Calibri"/>
                          <a:ea typeface="Calibri"/>
                          <a:cs typeface="Times New Roman"/>
                        </a:rPr>
                        <a:t>Lifestage</a:t>
                      </a:r>
                      <a:endParaRPr lang="en-GB" sz="1000">
                        <a:latin typeface="Calibri"/>
                        <a:ea typeface="Calibri"/>
                        <a:cs typeface="Times New Roman"/>
                      </a:endParaRP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764">
                <a:tc>
                  <a:txBody>
                    <a:bodyPr/>
                    <a:lstStyle/>
                    <a:p>
                      <a:pPr algn="ctr">
                        <a:lnSpc>
                          <a:spcPct val="115000"/>
                        </a:lnSpc>
                        <a:spcAft>
                          <a:spcPts val="0"/>
                        </a:spcAft>
                      </a:pPr>
                      <a:r>
                        <a:rPr lang="en-GB" sz="1000" b="1">
                          <a:latin typeface="Calibri"/>
                          <a:ea typeface="Calibri"/>
                          <a:cs typeface="Times New Roman"/>
                        </a:rPr>
                        <a:t>Friendship Pairs</a:t>
                      </a:r>
                      <a:endParaRPr lang="en-GB" sz="1000">
                        <a:latin typeface="Calibri"/>
                        <a:ea typeface="Calibri"/>
                        <a:cs typeface="Times New Roman"/>
                      </a:endParaRP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GB" sz="1000">
                        <a:latin typeface="Calibri"/>
                        <a:ea typeface="Calibri"/>
                        <a:cs typeface="Times New Roman"/>
                      </a:endParaRP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GB" sz="1000">
                        <a:latin typeface="Calibri"/>
                        <a:ea typeface="Calibri"/>
                        <a:cs typeface="Times New Roman"/>
                      </a:endParaRP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GB" sz="1000">
                        <a:latin typeface="Calibri"/>
                        <a:ea typeface="Calibri"/>
                        <a:cs typeface="Times New Roman"/>
                      </a:endParaRP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GB" sz="1000">
                        <a:latin typeface="Calibri"/>
                        <a:ea typeface="Calibri"/>
                        <a:cs typeface="Times New Roman"/>
                      </a:endParaRP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764">
                <a:tc>
                  <a:txBody>
                    <a:bodyPr/>
                    <a:lstStyle/>
                    <a:p>
                      <a:pPr algn="ctr">
                        <a:lnSpc>
                          <a:spcPct val="115000"/>
                        </a:lnSpc>
                        <a:spcAft>
                          <a:spcPts val="0"/>
                        </a:spcAft>
                      </a:pPr>
                      <a:r>
                        <a:rPr lang="en-GB" sz="1000">
                          <a:latin typeface="Calibri"/>
                          <a:ea typeface="Calibri"/>
                          <a:cs typeface="Times New Roman"/>
                        </a:rPr>
                        <a:t>1</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CORNWALL</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14-15 YRS</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MALE</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GB" sz="1000">
                        <a:latin typeface="Calibri"/>
                        <a:ea typeface="Calibri"/>
                        <a:cs typeface="Times New Roman"/>
                      </a:endParaRP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764">
                <a:tc>
                  <a:txBody>
                    <a:bodyPr/>
                    <a:lstStyle/>
                    <a:p>
                      <a:pPr algn="ctr">
                        <a:lnSpc>
                          <a:spcPct val="115000"/>
                        </a:lnSpc>
                        <a:spcAft>
                          <a:spcPts val="0"/>
                        </a:spcAft>
                      </a:pPr>
                      <a:r>
                        <a:rPr lang="en-GB" sz="1000">
                          <a:latin typeface="Calibri"/>
                          <a:ea typeface="Calibri"/>
                          <a:cs typeface="Times New Roman"/>
                        </a:rPr>
                        <a:t>2</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PLYMOUTH</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14-15 YRS</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FEMALE</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GB" sz="1000">
                        <a:latin typeface="Calibri"/>
                        <a:ea typeface="Calibri"/>
                        <a:cs typeface="Times New Roman"/>
                      </a:endParaRP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764">
                <a:tc>
                  <a:txBody>
                    <a:bodyPr/>
                    <a:lstStyle/>
                    <a:p>
                      <a:pPr algn="ctr">
                        <a:lnSpc>
                          <a:spcPct val="115000"/>
                        </a:lnSpc>
                        <a:spcAft>
                          <a:spcPts val="0"/>
                        </a:spcAft>
                      </a:pPr>
                      <a:r>
                        <a:rPr lang="en-GB" sz="1000">
                          <a:latin typeface="Calibri"/>
                          <a:ea typeface="Calibri"/>
                          <a:cs typeface="Times New Roman"/>
                        </a:rPr>
                        <a:t>3</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BRIDPORT</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15 – 16 YRS</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MALE</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GB" sz="1000">
                        <a:latin typeface="Calibri"/>
                        <a:ea typeface="Calibri"/>
                        <a:cs typeface="Times New Roman"/>
                      </a:endParaRP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764">
                <a:tc>
                  <a:txBody>
                    <a:bodyPr/>
                    <a:lstStyle/>
                    <a:p>
                      <a:pPr algn="ctr">
                        <a:lnSpc>
                          <a:spcPct val="115000"/>
                        </a:lnSpc>
                        <a:spcAft>
                          <a:spcPts val="0"/>
                        </a:spcAft>
                      </a:pPr>
                      <a:r>
                        <a:rPr lang="en-GB" sz="1000">
                          <a:latin typeface="Calibri"/>
                          <a:ea typeface="Calibri"/>
                          <a:cs typeface="Times New Roman"/>
                        </a:rPr>
                        <a:t>4</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PLYMOUTH</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15 – 16 YRS </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FEMALE</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GB" sz="1000">
                        <a:latin typeface="Calibri"/>
                        <a:ea typeface="Calibri"/>
                        <a:cs typeface="Times New Roman"/>
                      </a:endParaRP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764">
                <a:tc>
                  <a:txBody>
                    <a:bodyPr/>
                    <a:lstStyle/>
                    <a:p>
                      <a:pPr algn="ctr">
                        <a:lnSpc>
                          <a:spcPct val="115000"/>
                        </a:lnSpc>
                        <a:spcAft>
                          <a:spcPts val="0"/>
                        </a:spcAft>
                      </a:pPr>
                      <a:r>
                        <a:rPr lang="en-GB" sz="1000">
                          <a:latin typeface="Calibri"/>
                          <a:ea typeface="Calibri"/>
                          <a:cs typeface="Times New Roman"/>
                        </a:rPr>
                        <a:t>5</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PLYMOUTH</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16-17 YRS</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MALE</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GB" sz="1000">
                        <a:latin typeface="Calibri"/>
                        <a:ea typeface="Calibri"/>
                        <a:cs typeface="Times New Roman"/>
                      </a:endParaRP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5527">
                <a:tc>
                  <a:txBody>
                    <a:bodyPr/>
                    <a:lstStyle/>
                    <a:p>
                      <a:pPr algn="ctr">
                        <a:lnSpc>
                          <a:spcPct val="115000"/>
                        </a:lnSpc>
                        <a:spcAft>
                          <a:spcPts val="0"/>
                        </a:spcAft>
                      </a:pPr>
                      <a:r>
                        <a:rPr lang="en-GB" sz="1000">
                          <a:latin typeface="Calibri"/>
                          <a:ea typeface="Calibri"/>
                          <a:cs typeface="Times New Roman"/>
                        </a:rPr>
                        <a:t>6</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BRISTOL</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16 -17 YRS </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MALE (ORG FEMALE)</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GB" sz="1000">
                        <a:latin typeface="Calibri"/>
                        <a:ea typeface="Calibri"/>
                        <a:cs typeface="Times New Roman"/>
                      </a:endParaRP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764">
                <a:tc>
                  <a:txBody>
                    <a:bodyPr/>
                    <a:lstStyle/>
                    <a:p>
                      <a:pPr algn="ctr">
                        <a:lnSpc>
                          <a:spcPct val="115000"/>
                        </a:lnSpc>
                        <a:spcAft>
                          <a:spcPts val="0"/>
                        </a:spcAft>
                      </a:pPr>
                      <a:r>
                        <a:rPr lang="en-GB" sz="1000">
                          <a:latin typeface="Calibri"/>
                          <a:ea typeface="Calibri"/>
                          <a:cs typeface="Times New Roman"/>
                        </a:rPr>
                        <a:t>7</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CORNWALL</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17-18 YRS </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MALE</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GB" sz="1000">
                        <a:latin typeface="Calibri"/>
                        <a:ea typeface="Calibri"/>
                        <a:cs typeface="Times New Roman"/>
                      </a:endParaRP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764">
                <a:tc>
                  <a:txBody>
                    <a:bodyPr/>
                    <a:lstStyle/>
                    <a:p>
                      <a:pPr algn="ctr">
                        <a:lnSpc>
                          <a:spcPct val="115000"/>
                        </a:lnSpc>
                        <a:spcAft>
                          <a:spcPts val="0"/>
                        </a:spcAft>
                      </a:pPr>
                      <a:r>
                        <a:rPr lang="en-GB" sz="1000">
                          <a:latin typeface="Calibri"/>
                          <a:ea typeface="Calibri"/>
                          <a:cs typeface="Times New Roman"/>
                        </a:rPr>
                        <a:t>8</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CORNWALL </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17 – 18 YRS </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FEMALE</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GB" sz="1000">
                        <a:latin typeface="Calibri"/>
                        <a:ea typeface="Calibri"/>
                        <a:cs typeface="Times New Roman"/>
                      </a:endParaRP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764">
                <a:tc>
                  <a:txBody>
                    <a:bodyPr/>
                    <a:lstStyle/>
                    <a:p>
                      <a:pPr algn="ctr">
                        <a:lnSpc>
                          <a:spcPct val="115000"/>
                        </a:lnSpc>
                        <a:spcAft>
                          <a:spcPts val="0"/>
                        </a:spcAft>
                      </a:pPr>
                      <a:r>
                        <a:rPr lang="en-GB" sz="1000" b="1">
                          <a:latin typeface="Calibri"/>
                          <a:ea typeface="Calibri"/>
                          <a:cs typeface="Times New Roman"/>
                        </a:rPr>
                        <a:t>Groups</a:t>
                      </a:r>
                      <a:endParaRPr lang="en-GB" sz="1000">
                        <a:latin typeface="Calibri"/>
                        <a:ea typeface="Calibri"/>
                        <a:cs typeface="Times New Roman"/>
                      </a:endParaRP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GB" sz="1000">
                        <a:latin typeface="Calibri"/>
                        <a:ea typeface="Calibri"/>
                        <a:cs typeface="Times New Roman"/>
                      </a:endParaRP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GB" sz="1000">
                        <a:latin typeface="Calibri"/>
                        <a:ea typeface="Calibri"/>
                        <a:cs typeface="Times New Roman"/>
                      </a:endParaRP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GB" sz="1000">
                        <a:latin typeface="Calibri"/>
                        <a:ea typeface="Calibri"/>
                        <a:cs typeface="Times New Roman"/>
                      </a:endParaRP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GB" sz="1000">
                        <a:latin typeface="Calibri"/>
                        <a:ea typeface="Calibri"/>
                        <a:cs typeface="Times New Roman"/>
                      </a:endParaRP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764">
                <a:tc>
                  <a:txBody>
                    <a:bodyPr/>
                    <a:lstStyle/>
                    <a:p>
                      <a:pPr algn="ctr">
                        <a:lnSpc>
                          <a:spcPct val="115000"/>
                        </a:lnSpc>
                        <a:spcAft>
                          <a:spcPts val="0"/>
                        </a:spcAft>
                      </a:pPr>
                      <a:r>
                        <a:rPr lang="en-GB" sz="1000">
                          <a:latin typeface="Calibri"/>
                          <a:ea typeface="Calibri"/>
                          <a:cs typeface="Times New Roman"/>
                        </a:rPr>
                        <a:t>9</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BOURNEMOUTH</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20-30 YRS</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MALE</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PRE FAM</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764">
                <a:tc>
                  <a:txBody>
                    <a:bodyPr/>
                    <a:lstStyle/>
                    <a:p>
                      <a:pPr algn="ctr">
                        <a:lnSpc>
                          <a:spcPct val="115000"/>
                        </a:lnSpc>
                        <a:spcAft>
                          <a:spcPts val="0"/>
                        </a:spcAft>
                      </a:pPr>
                      <a:r>
                        <a:rPr lang="en-GB" sz="1000">
                          <a:latin typeface="Calibri"/>
                          <a:ea typeface="Calibri"/>
                          <a:cs typeface="Times New Roman"/>
                        </a:rPr>
                        <a:t>10</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BRISTOL</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20 – 30 YRS</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FEMALE</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PRE FAM</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764">
                <a:tc>
                  <a:txBody>
                    <a:bodyPr/>
                    <a:lstStyle/>
                    <a:p>
                      <a:pPr algn="ctr">
                        <a:lnSpc>
                          <a:spcPct val="115000"/>
                        </a:lnSpc>
                        <a:spcAft>
                          <a:spcPts val="0"/>
                        </a:spcAft>
                      </a:pPr>
                      <a:r>
                        <a:rPr lang="en-GB" sz="1000">
                          <a:latin typeface="Calibri"/>
                          <a:ea typeface="Calibri"/>
                          <a:cs typeface="Times New Roman"/>
                        </a:rPr>
                        <a:t>11</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BRIDPORT</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20 – 30 YRS </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MALE</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PRE FAM</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764">
                <a:tc>
                  <a:txBody>
                    <a:bodyPr/>
                    <a:lstStyle/>
                    <a:p>
                      <a:pPr algn="ctr">
                        <a:lnSpc>
                          <a:spcPct val="115000"/>
                        </a:lnSpc>
                        <a:spcAft>
                          <a:spcPts val="0"/>
                        </a:spcAft>
                      </a:pPr>
                      <a:r>
                        <a:rPr lang="en-GB" sz="1000">
                          <a:latin typeface="Calibri"/>
                          <a:ea typeface="Calibri"/>
                          <a:cs typeface="Times New Roman"/>
                        </a:rPr>
                        <a:t>12</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CORNWALL</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20 – 30 YRS</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FEMALE</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PRE FAM</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764">
                <a:tc>
                  <a:txBody>
                    <a:bodyPr/>
                    <a:lstStyle/>
                    <a:p>
                      <a:pPr algn="ctr">
                        <a:lnSpc>
                          <a:spcPct val="115000"/>
                        </a:lnSpc>
                        <a:spcAft>
                          <a:spcPts val="0"/>
                        </a:spcAft>
                      </a:pPr>
                      <a:r>
                        <a:rPr lang="en-GB" sz="1000">
                          <a:latin typeface="Calibri"/>
                          <a:ea typeface="Calibri"/>
                          <a:cs typeface="Times New Roman"/>
                        </a:rPr>
                        <a:t>13</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PLYMOUTH</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30 – 45 YRS</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MALE</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FAMILY</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764">
                <a:tc>
                  <a:txBody>
                    <a:bodyPr/>
                    <a:lstStyle/>
                    <a:p>
                      <a:pPr algn="ctr">
                        <a:lnSpc>
                          <a:spcPct val="115000"/>
                        </a:lnSpc>
                        <a:spcAft>
                          <a:spcPts val="0"/>
                        </a:spcAft>
                      </a:pPr>
                      <a:r>
                        <a:rPr lang="en-GB" sz="1000">
                          <a:latin typeface="Calibri"/>
                          <a:ea typeface="Calibri"/>
                          <a:cs typeface="Times New Roman"/>
                        </a:rPr>
                        <a:t>14</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WILTSHIRE</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30 – 45 YRS</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FEMALE</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FAMILY</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764">
                <a:tc>
                  <a:txBody>
                    <a:bodyPr/>
                    <a:lstStyle/>
                    <a:p>
                      <a:pPr algn="ctr">
                        <a:lnSpc>
                          <a:spcPct val="115000"/>
                        </a:lnSpc>
                        <a:spcAft>
                          <a:spcPts val="0"/>
                        </a:spcAft>
                      </a:pPr>
                      <a:r>
                        <a:rPr lang="en-GB" sz="1000">
                          <a:latin typeface="Calibri"/>
                          <a:ea typeface="Calibri"/>
                          <a:cs typeface="Times New Roman"/>
                        </a:rPr>
                        <a:t>15</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BRISTOL </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30 – 45 YRS </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MALE</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FAMILY</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764">
                <a:tc>
                  <a:txBody>
                    <a:bodyPr/>
                    <a:lstStyle/>
                    <a:p>
                      <a:pPr algn="ctr">
                        <a:lnSpc>
                          <a:spcPct val="115000"/>
                        </a:lnSpc>
                        <a:spcAft>
                          <a:spcPts val="0"/>
                        </a:spcAft>
                      </a:pPr>
                      <a:r>
                        <a:rPr lang="en-GB" sz="1000">
                          <a:latin typeface="Calibri"/>
                          <a:ea typeface="Calibri"/>
                          <a:cs typeface="Times New Roman"/>
                        </a:rPr>
                        <a:t>16</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BOURNEMOUTH</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30 – 45 YRS</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FEMALE</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FAMILY</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5527">
                <a:tc>
                  <a:txBody>
                    <a:bodyPr/>
                    <a:lstStyle/>
                    <a:p>
                      <a:pPr algn="ctr">
                        <a:lnSpc>
                          <a:spcPct val="115000"/>
                        </a:lnSpc>
                        <a:spcAft>
                          <a:spcPts val="0"/>
                        </a:spcAft>
                      </a:pPr>
                      <a:r>
                        <a:rPr lang="en-GB" sz="1000" dirty="0" smtClean="0">
                          <a:latin typeface="Calibri"/>
                          <a:ea typeface="Calibri"/>
                          <a:cs typeface="Times New Roman"/>
                        </a:rPr>
                        <a:t>17</a:t>
                      </a:r>
                      <a:r>
                        <a:rPr lang="en-GB" sz="1000" baseline="0" dirty="0" smtClean="0">
                          <a:latin typeface="Calibri"/>
                          <a:ea typeface="Calibri"/>
                          <a:cs typeface="Times New Roman"/>
                        </a:rPr>
                        <a:t> </a:t>
                      </a:r>
                      <a:r>
                        <a:rPr lang="en-GB" sz="1000" dirty="0" smtClean="0">
                          <a:latin typeface="Calibri"/>
                          <a:ea typeface="Calibri"/>
                          <a:cs typeface="Times New Roman"/>
                        </a:rPr>
                        <a:t>(Manufactured</a:t>
                      </a:r>
                      <a:r>
                        <a:rPr lang="en-GB" sz="1000" dirty="0">
                          <a:latin typeface="Calibri"/>
                          <a:ea typeface="Calibri"/>
                          <a:cs typeface="Times New Roman"/>
                        </a:rPr>
                        <a:t>)</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WILTSHIRE</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25 – 45 YRS</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MALE</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dirty="0">
                          <a:latin typeface="Calibri"/>
                          <a:ea typeface="Calibri"/>
                          <a:cs typeface="Times New Roman"/>
                        </a:rPr>
                        <a:t>MIX OF PRE </a:t>
                      </a:r>
                      <a:r>
                        <a:rPr lang="en-GB" sz="1000" dirty="0" smtClean="0">
                          <a:latin typeface="Calibri"/>
                          <a:ea typeface="Calibri"/>
                          <a:cs typeface="Times New Roman"/>
                        </a:rPr>
                        <a:t>FAMILY </a:t>
                      </a:r>
                      <a:r>
                        <a:rPr lang="en-GB" sz="1000" dirty="0">
                          <a:latin typeface="Calibri"/>
                          <a:ea typeface="Calibri"/>
                          <a:cs typeface="Times New Roman"/>
                        </a:rPr>
                        <a:t>AND FAMILY</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5527">
                <a:tc>
                  <a:txBody>
                    <a:bodyPr/>
                    <a:lstStyle/>
                    <a:p>
                      <a:pPr algn="ctr">
                        <a:lnSpc>
                          <a:spcPct val="115000"/>
                        </a:lnSpc>
                        <a:spcAft>
                          <a:spcPts val="0"/>
                        </a:spcAft>
                      </a:pPr>
                      <a:r>
                        <a:rPr lang="en-GB" sz="1000">
                          <a:latin typeface="Calibri"/>
                          <a:ea typeface="Calibri"/>
                          <a:cs typeface="Times New Roman"/>
                        </a:rPr>
                        <a:t>18 (Manufactured)</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BRIDPORT</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25 – 45 YRS</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a:latin typeface="Calibri"/>
                          <a:ea typeface="Calibri"/>
                          <a:cs typeface="Times New Roman"/>
                        </a:rPr>
                        <a:t>FEMALE</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dirty="0">
                          <a:latin typeface="Calibri"/>
                          <a:ea typeface="Calibri"/>
                          <a:cs typeface="Times New Roman"/>
                        </a:rPr>
                        <a:t>MIX OF PRE </a:t>
                      </a:r>
                      <a:r>
                        <a:rPr lang="en-GB" sz="1000" dirty="0" smtClean="0">
                          <a:latin typeface="Calibri"/>
                          <a:ea typeface="Calibri"/>
                          <a:cs typeface="Times New Roman"/>
                        </a:rPr>
                        <a:t>FAMILY </a:t>
                      </a:r>
                      <a:r>
                        <a:rPr lang="en-GB" sz="1000" dirty="0">
                          <a:latin typeface="Calibri"/>
                          <a:ea typeface="Calibri"/>
                          <a:cs typeface="Times New Roman"/>
                        </a:rPr>
                        <a:t>AND FAMILY</a:t>
                      </a:r>
                    </a:p>
                  </a:txBody>
                  <a:tcPr marL="60237" marR="602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2049"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Debrief Template New">
  <a:themeElements>
    <a:clrScheme name="Debrie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brief">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00"/>
        </a:solidFill>
        <a:ln>
          <a:noFill/>
        </a:ln>
      </a:spPr>
      <a:bodyPr rtlCol="0" anchor="ctr"/>
      <a:lstStyle>
        <a:defPPr algn="ctr">
          <a:defRPr dirty="0">
            <a:latin typeface="Calibri" pitchFamily="34" charset="0"/>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rtlCol="0">
        <a:spAutoFit/>
      </a:bodyPr>
      <a:lstStyle>
        <a:defPPr>
          <a:defRPr dirty="0" err="1" smtClean="0">
            <a:latin typeface="Calibri" pitchFamily="34" charset="0"/>
          </a:defRPr>
        </a:defPPr>
      </a:lstStyle>
    </a:txDef>
  </a:objectDefaults>
  <a:extraClrSchemeLst>
    <a:extraClrScheme>
      <a:clrScheme name="Debrie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brie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brie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brie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brie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brie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brief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brie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brie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brie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brie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brie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ebrief">
  <a:themeElements>
    <a:clrScheme name="Debrie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brief">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brie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brie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brie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brie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brie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brie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brief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brie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brie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brie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brie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brie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Debrief Template New</Template>
  <TotalTime>3146</TotalTime>
  <Words>8849</Words>
  <Application>Microsoft Office PowerPoint</Application>
  <PresentationFormat>On-screen Show (4:3)</PresentationFormat>
  <Paragraphs>1024</Paragraphs>
  <Slides>83</Slides>
  <Notes>83</Notes>
  <HiddenSlides>14</HiddenSlides>
  <MMClips>0</MMClips>
  <ScaleCrop>false</ScaleCrop>
  <HeadingPairs>
    <vt:vector size="4" baseType="variant">
      <vt:variant>
        <vt:lpstr>Theme</vt:lpstr>
      </vt:variant>
      <vt:variant>
        <vt:i4>2</vt:i4>
      </vt:variant>
      <vt:variant>
        <vt:lpstr>Slide Titles</vt:lpstr>
      </vt:variant>
      <vt:variant>
        <vt:i4>83</vt:i4>
      </vt:variant>
    </vt:vector>
  </HeadingPairs>
  <TitlesOfParts>
    <vt:vector size="85" baseType="lpstr">
      <vt:lpstr>Debrief Template New</vt:lpstr>
      <vt:lpstr>1_Debrief</vt:lpstr>
      <vt:lpstr>Slide 1</vt:lpstr>
      <vt:lpstr>Slide 2</vt:lpstr>
      <vt:lpstr>Slide 3</vt:lpstr>
      <vt:lpstr>Slide 4</vt:lpstr>
      <vt:lpstr>Slide 5</vt:lpstr>
      <vt:lpstr>Slide 6</vt:lpstr>
      <vt:lpstr>Slide 7</vt:lpstr>
      <vt:lpstr>Slide 8</vt:lpstr>
      <vt:lpstr>Slide 9</vt:lpstr>
      <vt:lpstr>Slide 10</vt:lpstr>
      <vt:lpstr>There are a variety of different words used to describe HRT and manufactured cigarettes</vt:lpstr>
      <vt:lpstr>HRT is strongly associated with relaxation and stress relief</vt:lpstr>
      <vt:lpstr>Some pre-task excerpts to illustrate....</vt:lpstr>
      <vt:lpstr>Typical HRT smoker is perceived to be laid back and relaxed, in terms of personality</vt:lpstr>
      <vt:lpstr>We have observed more widespread usage in rural areas, where tobacco smoking is the ‘norm’</vt:lpstr>
      <vt:lpstr>Historically, the typical HRT smoker has been perceived as an old man or a cannabis smoker</vt:lpstr>
      <vt:lpstr>However, the typical HRT user is evolving</vt:lpstr>
      <vt:lpstr>Female HRT smokers have different perceptions, based on initial reason for smoking rolling tobacco</vt:lpstr>
      <vt:lpstr>HRT brands are initially divided based on strength/ taste, but then other factors come into play</vt:lpstr>
      <vt:lpstr>Brands more likely to smoke.....</vt:lpstr>
      <vt:lpstr>Brands less likely to smoke.....</vt:lpstr>
      <vt:lpstr>Manufactured cigarette associations are very different, as pre-task excerpt illustrates....</vt:lpstr>
      <vt:lpstr>Manufactured cigarettes are grouped based on price; brand is less important nowadays</vt:lpstr>
      <vt:lpstr>Can struggle to define the typical cigarette smoker, but often seen as more affluent and professional</vt:lpstr>
      <vt:lpstr>Slide 25</vt:lpstr>
      <vt:lpstr>HRT smokers tend to be smoking less tobacco vs. those smoking manufactured cigarettes</vt:lpstr>
      <vt:lpstr>Some pre-task excerpts to illustrate.....</vt:lpstr>
      <vt:lpstr>Majority purchase 50g packs due to VFM and convenience benefits</vt:lpstr>
      <vt:lpstr>Most purchase illicit tobacco on a regular basis</vt:lpstr>
      <vt:lpstr>Most smokers using Rizla Blue or Green papers; Rizlas are considered a more natural alternative</vt:lpstr>
      <vt:lpstr>Majority use filters, esp. popular with female smokers</vt:lpstr>
      <vt:lpstr>Most often all elements are kept in tobacco pouch</vt:lpstr>
      <vt:lpstr>Slide 33</vt:lpstr>
      <vt:lpstr>Cost is cited as the initial, main advantage of smoking rolling tobacco</vt:lpstr>
      <vt:lpstr>4 additional benefits are cited; taste is the key benefit</vt:lpstr>
      <vt:lpstr>Slide 36</vt:lpstr>
      <vt:lpstr>Some pre-task excerpts to illustrate....</vt:lpstr>
      <vt:lpstr>Slide 38</vt:lpstr>
      <vt:lpstr>In addition, some feel HRT is a better accompaniment to cannabis</vt:lpstr>
      <vt:lpstr>Smokers can struggle to suggest downsides of smoking HRT</vt:lpstr>
      <vt:lpstr>To illustrate....</vt:lpstr>
      <vt:lpstr>Some pre-task excerpts to illustrate....</vt:lpstr>
      <vt:lpstr>Slide 43</vt:lpstr>
      <vt:lpstr>Slide 44</vt:lpstr>
      <vt:lpstr>Rolling up is considered a real skill; Rizla’s slogan is ‘the art of rolling’</vt:lpstr>
      <vt:lpstr>However, there exist a minority of smokers who don’t enjoy rolling up</vt:lpstr>
      <vt:lpstr>Rolling up in 4 easy steps......</vt:lpstr>
      <vt:lpstr>Video clips to illustrate…. </vt:lpstr>
      <vt:lpstr>The act of rolling up also has emotional benefits for some, especially for women</vt:lpstr>
      <vt:lpstr>However, some women can be embarrassed rolling up in public</vt:lpstr>
      <vt:lpstr>Slide 51</vt:lpstr>
      <vt:lpstr>Many respondents claim they have tried to quit smoking previously; key reasons are:</vt:lpstr>
      <vt:lpstr>The following quitting proposition territories were explored in HRT user groups (all messages included in appendix)</vt:lpstr>
      <vt:lpstr>Affirming the dangerous status of HRT likely to make HRT smokers contemplate quitting</vt:lpstr>
      <vt:lpstr>The most motivating messages are as follows:</vt:lpstr>
      <vt:lpstr>It is important that messaging dispels myths and convinces HRT smokers of the true danger </vt:lpstr>
      <vt:lpstr>Cost alone is not motivating, unless used in conjunction with another territory</vt:lpstr>
      <vt:lpstr>The most motivating messages are as follows:</vt:lpstr>
      <vt:lpstr>Concern that this area will lead HRT smokers to switch to manufactured rather than quit</vt:lpstr>
      <vt:lpstr>The most motivating messages are as follows:</vt:lpstr>
      <vt:lpstr>If linked to Dangerous Substances and/or Appearance areas, then potential to motivate</vt:lpstr>
      <vt:lpstr>Appearance is a motivating reason to quit for female smokers (although more generic)</vt:lpstr>
      <vt:lpstr>The most motivating messages are as follows:</vt:lpstr>
      <vt:lpstr>Need to bring this territory to life and make more HRT specific </vt:lpstr>
      <vt:lpstr>This territory receives polarised responses</vt:lpstr>
      <vt:lpstr>The most motivating messages are as follows:</vt:lpstr>
      <vt:lpstr>There is concern that this territory will lead to rebellion amongst R&amp;M smokers </vt:lpstr>
      <vt:lpstr>Slide 68</vt:lpstr>
      <vt:lpstr>To prompt and help HRT smokers to consider quitting we recommend the following approach:</vt:lpstr>
      <vt:lpstr>Currently, smokers feel bombarded with quit smoking messages</vt:lpstr>
      <vt:lpstr>Slide 71</vt:lpstr>
      <vt:lpstr>Slide 72</vt:lpstr>
      <vt:lpstr>Reactions to messages: Dangerous Substances (1)</vt:lpstr>
      <vt:lpstr>Reactions to messages: Dangerous Substances (2)</vt:lpstr>
      <vt:lpstr>Reactions to messages: Cheap as an excuse</vt:lpstr>
      <vt:lpstr>Reactions to messages: Reposition the ritual(1)</vt:lpstr>
      <vt:lpstr>Reactions to messages: Reposition the ritual(2)</vt:lpstr>
      <vt:lpstr>Reactions to messages: Brand switch to NRT</vt:lpstr>
      <vt:lpstr>Reactions to messages: Impact on appearance</vt:lpstr>
      <vt:lpstr>Reactions to messages: De-normalising</vt:lpstr>
      <vt:lpstr>Reactions to messages: Illicit Tobacco</vt:lpstr>
      <vt:lpstr>Slide 82</vt:lpstr>
      <vt:lpstr>Summary of Final Sample inc. Locations</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kirsty</dc:creator>
  <cp:lastModifiedBy>kirsty</cp:lastModifiedBy>
  <cp:revision>355</cp:revision>
  <dcterms:created xsi:type="dcterms:W3CDTF">2010-03-05T10:48:07Z</dcterms:created>
  <dcterms:modified xsi:type="dcterms:W3CDTF">2010-03-25T12:07:03Z</dcterms:modified>
</cp:coreProperties>
</file>